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909" r:id="rId2"/>
    <p:sldMasterId id="2147483914" r:id="rId3"/>
  </p:sldMasterIdLst>
  <p:notesMasterIdLst>
    <p:notesMasterId r:id="rId24"/>
  </p:notesMasterIdLst>
  <p:handoutMasterIdLst>
    <p:handoutMasterId r:id="rId25"/>
  </p:handoutMasterIdLst>
  <p:sldIdLst>
    <p:sldId id="782" r:id="rId4"/>
    <p:sldId id="1034" r:id="rId5"/>
    <p:sldId id="1006" r:id="rId6"/>
    <p:sldId id="1025" r:id="rId7"/>
    <p:sldId id="980" r:id="rId8"/>
    <p:sldId id="1030" r:id="rId9"/>
    <p:sldId id="1028" r:id="rId10"/>
    <p:sldId id="1036" r:id="rId11"/>
    <p:sldId id="981" r:id="rId12"/>
    <p:sldId id="982" r:id="rId13"/>
    <p:sldId id="983" r:id="rId14"/>
    <p:sldId id="984" r:id="rId15"/>
    <p:sldId id="1026" r:id="rId16"/>
    <p:sldId id="947" r:id="rId17"/>
    <p:sldId id="1035" r:id="rId18"/>
    <p:sldId id="1023" r:id="rId19"/>
    <p:sldId id="1022" r:id="rId20"/>
    <p:sldId id="1029" r:id="rId21"/>
    <p:sldId id="1027" r:id="rId22"/>
    <p:sldId id="1032" r:id="rId23"/>
  </p:sldIdLst>
  <p:sldSz cx="9144000" cy="6858000" type="screen4x3"/>
  <p:notesSz cx="69977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Demara" initials="DD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64"/>
    <a:srgbClr val="EA0000"/>
    <a:srgbClr val="3FCDFF"/>
    <a:srgbClr val="E9A909"/>
    <a:srgbClr val="F6B512"/>
    <a:srgbClr val="F8C546"/>
    <a:srgbClr val="FFDC97"/>
    <a:srgbClr val="66FF33"/>
    <a:srgbClr val="7DF7F4"/>
    <a:srgbClr val="FF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7336" autoAdjust="0"/>
  </p:normalViewPr>
  <p:slideViewPr>
    <p:cSldViewPr>
      <p:cViewPr>
        <p:scale>
          <a:sx n="80" d="100"/>
          <a:sy n="80" d="100"/>
        </p:scale>
        <p:origin x="-1170" y="-7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-725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9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32563" y="8902700"/>
            <a:ext cx="39370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516" tIns="44464" rIns="90516" bIns="44464" anchor="ctr">
            <a:spAutoFit/>
          </a:bodyPr>
          <a:lstStyle/>
          <a:p>
            <a:pPr algn="r">
              <a:defRPr/>
            </a:pPr>
            <a:fld id="{CE5CCB02-E36E-48BC-9227-8491274789E6}" type="slidenum">
              <a:rPr lang="en-US" sz="14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7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0800" cy="390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16" tIns="44464" rIns="90516" bIns="44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0325" y="809625"/>
            <a:ext cx="4338638" cy="325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32563" y="8902700"/>
            <a:ext cx="39370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516" tIns="44464" rIns="90516" bIns="44464" anchor="ctr">
            <a:spAutoFit/>
          </a:bodyPr>
          <a:lstStyle/>
          <a:p>
            <a:pPr algn="r">
              <a:defRPr/>
            </a:pPr>
            <a:fld id="{263E3BA1-BAED-46C7-8693-583B5F3246C8}" type="slidenum">
              <a:rPr lang="en-US" sz="140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830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11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Given some model inputs</a:t>
            </a:r>
            <a:r>
              <a:rPr lang="en-US" baseline="0" dirty="0" smtClean="0"/>
              <a:t> like the max mission lifetime (T) DESIRED, the failure rates lambda expected (means) and </a:t>
            </a:r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</a:t>
            </a:r>
            <a:r>
              <a:rPr lang="en-US" sz="1200" b="1" i="1" kern="1200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Resource actually utilized by the design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Then based on desired QOR, find the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possible. If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possible is less than T, then mission is not sustainable. Now given same parameters estimate the amorphous spares required to make the mission sustainable.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In table top, if amorphous spare pool is increased to 231 it is possible to have 10.9 Years and hence make the mission sustainable.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Table below is pessimistic case where failure rates are too high and it is shown that sustainability is only possible with low availability requirement and huge number of resources.</a:t>
            </a:r>
          </a:p>
        </p:txBody>
      </p:sp>
    </p:spTree>
    <p:extLst>
      <p:ext uri="{BB962C8B-B14F-4D97-AF65-F5344CB8AC3E}">
        <p14:creationId xmlns:p14="http://schemas.microsoft.com/office/powerpoint/2010/main" val="428193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Availability degradation and ARP resources consumed (red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curve)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during the 8-year Messenger mission with the hypothetical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Sobel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Edge-detector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 </a:t>
            </a:r>
            <a:r>
              <a:rPr lang="en-US" sz="1200" dirty="0" smtClean="0"/>
              <a:t>Future Work: Routing restrictions may be addressed through variable Repair Cost (which may be highly non-linear)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QOR of 95%, which is equivalent to 3k bad pixels in an edge detected frame of 65k-pixels</a:t>
            </a:r>
            <a:b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You can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mention achievable power savings under pessimistic and conservative cases determined by time spent in TMR mode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CED which is affected by availability.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52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593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847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84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991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94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405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8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821AF1-DC93-4FF7-B008-F488C1D7A8C6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71683" name="Rectangle 1031"/>
          <p:cNvSpPr txBox="1">
            <a:spLocks noGrp="1" noChangeArrowheads="1"/>
          </p:cNvSpPr>
          <p:nvPr/>
        </p:nvSpPr>
        <p:spPr bwMode="auto">
          <a:xfrm>
            <a:off x="3883025" y="8680450"/>
            <a:ext cx="296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58" tIns="45679" rIns="91358" bIns="4567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59F9584-B345-4389-BFE8-24FA6AD88CCF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5825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0225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/>
          <a:lstStyle/>
          <a:p>
            <a:pPr defTabSz="938213" eaLnBrk="1" hangingPunct="1"/>
            <a:endParaRPr lang="de-DE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8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17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59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08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700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700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0325" y="809625"/>
            <a:ext cx="4338638" cy="3254375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Based on given availability thresholds</a:t>
            </a:r>
            <a:r>
              <a:rPr lang="en-US" baseline="0" dirty="0" smtClean="0"/>
              <a:t> for mission, the max lifetime possible is calculated by using the model. Then it is used to calculate a lower bound on amorphous spares required to get the determined lifetime.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a) Relaxing the availability threshold, more lifetime…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b) missions with smaller designs are sustainable for longer periods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c) More lifetime possible with Adaptive TMR (at expense of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area and power)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furthermore, it requires a larger amorphous resource pool in order to keep all three modules online.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0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47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5CB4-5F2B-4778-8BFD-8FE96B466E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4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8FE5-A5A7-46E4-8A7D-8F73F266D2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41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DF98-C966-41FD-ABAB-40AC812527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131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6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BC3A-F70C-42A1-9522-3F6FBB8598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722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7457-A1F2-4326-9F5C-25E33CF20B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3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6A7B-E2AC-403A-8B49-8A1B9060B9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98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EB35-59AF-42DA-88C3-84CF37CD36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40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DA15-0A83-4A84-9F0E-668EF87D9B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2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D966-A654-4998-A531-7559693FE9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839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BED9-E5DC-42E3-8C7A-8A25BDF3B8B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8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01912"/>
            <a:ext cx="2184400" cy="279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935" y="638074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sz="1800" b="1" kern="12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41289"/>
            <a:ext cx="1960563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141289"/>
            <a:ext cx="5734051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2AAC-F64E-429F-B61D-3B79817A0C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764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55675" y="15478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F26DB-2488-4BBD-871C-9D1993A8BD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721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5675" y="15478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5478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E879-DE0B-43DA-9221-1A4E1B3E98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089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55675" y="15478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E1DE-C728-4BC0-A8FA-A6DF0FDCFF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48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5675" y="15478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5478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55675" y="36814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36814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9FE6-10A3-42F0-B0C7-5CE3CF8DB5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89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5675" y="15478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5478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36814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6DF1-EF40-4822-86E8-E5D0A056FE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428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1909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4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CB510-D5EC-43F4-88C9-8695658553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6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BC3A-F70C-42A1-9522-3F6FBB859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540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935" y="631301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sz="1800" b="1" kern="120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01912"/>
            <a:ext cx="2184400" cy="279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863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85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41288"/>
            <a:ext cx="74263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55675" y="15478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E1DE-C728-4BC0-A8FA-A6DF0FDCFFB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56024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6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5478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89D9-0909-4E87-B521-EBD2961C162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1097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272538"/>
            <a:ext cx="742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1" y="148266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935" y="638074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sz="1800" b="1" kern="12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587" name="Line 11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01912"/>
            <a:ext cx="2184400" cy="279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1" y="219689"/>
            <a:ext cx="670887" cy="645566"/>
          </a:xfrm>
          <a:prstGeom prst="rect">
            <a:avLst/>
          </a:prstGeom>
        </p:spPr>
      </p:pic>
      <p:pic>
        <p:nvPicPr>
          <p:cNvPr id="9" name="Picture 16" descr="NEW cal tiny 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9513" y="336550"/>
            <a:ext cx="1235075" cy="442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877" r:id="rId3"/>
    <p:sldLayoutId id="2147483880" r:id="rId4"/>
    <p:sldLayoutId id="2147483933" r:id="rId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D0A2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1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8838" y="272538"/>
            <a:ext cx="742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1" y="148266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5935" y="638074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sz="1800" b="1" kern="12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587" name="Line 11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401912"/>
            <a:ext cx="2184400" cy="2794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b="1" kern="1200" smtClean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1" y="219689"/>
            <a:ext cx="670887" cy="645566"/>
          </a:xfrm>
          <a:prstGeom prst="rect">
            <a:avLst/>
          </a:prstGeom>
        </p:spPr>
      </p:pic>
      <p:sp>
        <p:nvSpPr>
          <p:cNvPr id="9" name="bk object 18"/>
          <p:cNvSpPr/>
          <p:nvPr userDrawn="1"/>
        </p:nvSpPr>
        <p:spPr>
          <a:xfrm>
            <a:off x="7530909" y="338215"/>
            <a:ext cx="1235069" cy="442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3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D0A2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1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81064" y="141288"/>
            <a:ext cx="742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675" y="15478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106F3B8-70AC-4460-8658-3720F5A61D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5" name="Picture 16" descr="NEW cal tiny logo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29513" y="336551"/>
            <a:ext cx="1235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1" y="219689"/>
            <a:ext cx="670887" cy="6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D0A2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4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9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9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image" Target="../media/image13.w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0" y="5909328"/>
            <a:ext cx="9144000" cy="298564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D0A2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4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chemeClr val="tx1"/>
                </a:solidFill>
                <a:cs typeface="Times New Roman" pitchFamily="18" charset="0"/>
              </a:rPr>
              <a:t>11 December 2014</a:t>
            </a:r>
            <a:endParaRPr lang="en-US" sz="1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72535"/>
            <a:ext cx="9144000" cy="1143000"/>
          </a:xfrm>
        </p:spPr>
        <p:txBody>
          <a:bodyPr lIns="90488" tIns="44450" rIns="90488" bIns="44450"/>
          <a:lstStyle/>
          <a:p>
            <a:r>
              <a:rPr lang="en-US" dirty="0"/>
              <a:t>Sustainability Assurance Modeling</a:t>
            </a:r>
            <a:br>
              <a:rPr lang="en-US" dirty="0"/>
            </a:br>
            <a:r>
              <a:rPr lang="en-US" dirty="0"/>
              <a:t>for SRAM-based FPGA Evolutionary </a:t>
            </a:r>
            <a:r>
              <a:rPr lang="en-US" dirty="0" smtClean="0"/>
              <a:t>Self-Repair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148" name="Line 36"/>
          <p:cNvSpPr>
            <a:spLocks noChangeShapeType="1"/>
          </p:cNvSpPr>
          <p:nvPr/>
        </p:nvSpPr>
        <p:spPr bwMode="auto">
          <a:xfrm>
            <a:off x="-19050" y="5871103"/>
            <a:ext cx="916305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42"/>
          <p:cNvSpPr>
            <a:spLocks noChangeShapeType="1"/>
          </p:cNvSpPr>
          <p:nvPr/>
        </p:nvSpPr>
        <p:spPr bwMode="auto">
          <a:xfrm>
            <a:off x="-19050" y="6261357"/>
            <a:ext cx="916305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-9525" y="3321878"/>
            <a:ext cx="916305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0" y="2349806"/>
            <a:ext cx="916305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41" descr="cal 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94" y="589790"/>
            <a:ext cx="5097012" cy="14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130" y="3729334"/>
            <a:ext cx="8483740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defRPr/>
            </a:pPr>
            <a:r>
              <a:rPr lang="en-US" sz="2200" b="1" dirty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Rashad S. </a:t>
            </a:r>
            <a:r>
              <a:rPr lang="en-US" sz="2200" b="1" dirty="0" err="1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Oreifej</a:t>
            </a:r>
            <a:r>
              <a:rPr lang="en-US" sz="2200" b="1" dirty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, Rawad Al-Haddad, </a:t>
            </a:r>
            <a:endParaRPr lang="en-US" sz="2200" b="1" dirty="0" smtClean="0">
              <a:solidFill>
                <a:srgbClr val="CC9900"/>
              </a:solidFill>
              <a:effectLst>
                <a:outerShdw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7000"/>
              </a:lnSpc>
              <a:defRPr/>
            </a:pPr>
            <a:r>
              <a:rPr lang="en-US" sz="22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Rizwan </a:t>
            </a:r>
            <a:r>
              <a:rPr lang="en-US" sz="2200" b="1" dirty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A. Ashraf, and Ronald F. </a:t>
            </a:r>
            <a:r>
              <a:rPr lang="en-US" sz="2200" b="1" dirty="0" err="1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DeMara</a:t>
            </a:r>
            <a:endParaRPr lang="en-US" sz="2200" b="1" dirty="0" smtClean="0">
              <a:solidFill>
                <a:srgbClr val="CC9900"/>
              </a:solidFill>
              <a:effectLst>
                <a:outerShdw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lnSpc>
                <a:spcPct val="97000"/>
              </a:lnSpc>
              <a:defRPr/>
            </a:pPr>
            <a:endParaRPr lang="en-US" sz="1100" b="1" dirty="0" smtClean="0">
              <a:solidFill>
                <a:srgbClr val="CC9900"/>
              </a:solidFill>
              <a:effectLst>
                <a:outerShdw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Department 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of </a:t>
            </a:r>
            <a:r>
              <a:rPr lang="en-US" sz="20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Electrical Engineering 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and </a:t>
            </a:r>
            <a:r>
              <a:rPr lang="en-US" sz="20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Computer Science</a:t>
            </a:r>
            <a:endParaRPr lang="en-US" sz="1800" b="1" dirty="0" smtClean="0">
              <a:solidFill>
                <a:srgbClr val="CC9900"/>
              </a:solidFill>
              <a:effectLst>
                <a:outerShdw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University 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of </a:t>
            </a:r>
            <a:r>
              <a:rPr lang="en-US" sz="2000" b="1" dirty="0" smtClean="0">
                <a:solidFill>
                  <a:srgbClr val="CC9900"/>
                </a:solidFill>
                <a:effectLst>
                  <a:outerShdw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175433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141288"/>
            <a:ext cx="9144000" cy="762000"/>
          </a:xfrm>
        </p:spPr>
        <p:txBody>
          <a:bodyPr/>
          <a:lstStyle/>
          <a:p>
            <a:r>
              <a:rPr lang="en-US" dirty="0" smtClean="0">
                <a:ea typeface="MS Mincho" pitchFamily="49" charset="-128"/>
                <a:cs typeface="Times New Roman" pitchFamily="18" charset="0"/>
              </a:rPr>
              <a:t>MCNC Benchmarks </a:t>
            </a:r>
            <a:br>
              <a:rPr lang="en-US" dirty="0" smtClean="0">
                <a:ea typeface="MS Mincho" pitchFamily="49" charset="-128"/>
                <a:cs typeface="Times New Roman" pitchFamily="18" charset="0"/>
              </a:rPr>
            </a:br>
            <a:r>
              <a:rPr lang="en-US" sz="2000" b="1" dirty="0" smtClean="0">
                <a:latin typeface="+mn-lt"/>
                <a:ea typeface="MS Mincho" pitchFamily="49" charset="-128"/>
                <a:cs typeface="Times New Roman" pitchFamily="18" charset="0"/>
              </a:rPr>
              <a:t>Sustainability Analysis: 95% QOR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8465"/>
            <a:ext cx="4503739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08464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038600" y="2915264"/>
            <a:ext cx="304800" cy="64008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46746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High-Longevity </a:t>
            </a:r>
          </a:p>
        </p:txBody>
      </p:sp>
      <p:cxnSp>
        <p:nvCxnSpPr>
          <p:cNvPr id="11" name="Straight Arrow Connector 10"/>
          <p:cNvCxnSpPr>
            <a:stCxn id="10" idx="2"/>
            <a:endCxn id="9" idx="0"/>
          </p:cNvCxnSpPr>
          <p:nvPr/>
        </p:nvCxnSpPr>
        <p:spPr bwMode="auto">
          <a:xfrm flipH="1">
            <a:off x="4191000" y="1775241"/>
            <a:ext cx="304800" cy="11400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8382000" y="2610464"/>
            <a:ext cx="304800" cy="64008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19" name="Straight Arrow Connector 18"/>
          <p:cNvCxnSpPr>
            <a:stCxn id="10" idx="2"/>
            <a:endCxn id="18" idx="1"/>
          </p:cNvCxnSpPr>
          <p:nvPr/>
        </p:nvCxnSpPr>
        <p:spPr bwMode="auto">
          <a:xfrm>
            <a:off x="4495800" y="1775241"/>
            <a:ext cx="3930837" cy="92896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509164" y="4301509"/>
            <a:ext cx="163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High-Availability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with Adaptive TMR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382000" y="3994694"/>
            <a:ext cx="438007" cy="3820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447800" y="4724400"/>
          <a:ext cx="6057075" cy="1828800"/>
        </p:xfrm>
        <a:graphic>
          <a:graphicData uri="http://schemas.openxmlformats.org/drawingml/2006/table">
            <a:tbl>
              <a:tblPr/>
              <a:tblGrid>
                <a:gridCol w="695960"/>
                <a:gridCol w="1405382"/>
                <a:gridCol w="1405382"/>
                <a:gridCol w="1597216"/>
                <a:gridCol w="953135"/>
              </a:tblGrid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# Faults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Ave. # Generations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95% Fitness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Ave. # Generations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100% Fitness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% of the GA Runtime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to evolve 95% Fitness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# Runs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2.88%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31352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3.92%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3920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38601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10.16%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63307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14.59%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11958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88746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13.47%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Interpolated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19527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133248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14.65%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Interpolated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31887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200066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15.94%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Interpolated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51981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290643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17.88%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67668" y="1138606"/>
            <a:ext cx="126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Simplex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2038" y="1114928"/>
            <a:ext cx="295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Adaptive TMR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0269" y="303212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95%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8495" y="308783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95%</a:t>
            </a:r>
          </a:p>
        </p:txBody>
      </p:sp>
    </p:spTree>
    <p:extLst>
      <p:ext uri="{BB962C8B-B14F-4D97-AF65-F5344CB8AC3E}">
        <p14:creationId xmlns:p14="http://schemas.microsoft.com/office/powerpoint/2010/main" val="280133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146421"/>
            <a:ext cx="9144000" cy="762000"/>
          </a:xfrm>
        </p:spPr>
        <p:txBody>
          <a:bodyPr/>
          <a:lstStyle/>
          <a:p>
            <a:r>
              <a:rPr lang="en-US" kern="1200" dirty="0" smtClean="0">
                <a:ea typeface="MS Mincho" pitchFamily="49" charset="-128"/>
                <a:cs typeface="Times New Roman" pitchFamily="18" charset="0"/>
              </a:rPr>
              <a:t>NASA </a:t>
            </a:r>
            <a:r>
              <a:rPr lang="en-US" i="1" kern="1200" dirty="0" smtClean="0">
                <a:ea typeface="MS Mincho" pitchFamily="49" charset="-128"/>
                <a:cs typeface="Times New Roman" pitchFamily="18" charset="0"/>
              </a:rPr>
              <a:t>MESSENGER</a:t>
            </a:r>
            <a:r>
              <a:rPr lang="en-US" kern="1200" dirty="0" smtClean="0">
                <a:ea typeface="MS Mincho" pitchFamily="49" charset="-128"/>
                <a:cs typeface="Times New Roman" pitchFamily="18" charset="0"/>
              </a:rPr>
              <a:t> </a:t>
            </a:r>
            <a:br>
              <a:rPr lang="en-US" kern="1200" dirty="0" smtClean="0">
                <a:ea typeface="MS Mincho" pitchFamily="49" charset="-128"/>
                <a:cs typeface="Times New Roman" pitchFamily="18" charset="0"/>
              </a:rPr>
            </a:br>
            <a:r>
              <a:rPr lang="en-US" sz="2000" b="1" kern="1200" dirty="0" err="1" smtClean="0">
                <a:latin typeface="+mn-lt"/>
                <a:ea typeface="MS Mincho" pitchFamily="49" charset="-128"/>
                <a:cs typeface="Times New Roman" pitchFamily="18" charset="0"/>
              </a:rPr>
              <a:t>Sobel</a:t>
            </a:r>
            <a:r>
              <a:rPr lang="en-US" sz="2000" b="1" kern="1200" dirty="0" smtClean="0">
                <a:latin typeface="+mn-lt"/>
                <a:ea typeface="MS Mincho" pitchFamily="49" charset="-128"/>
                <a:cs typeface="Times New Roman" pitchFamily="18" charset="0"/>
              </a:rPr>
              <a:t>-Edge Detector Sustainability</a:t>
            </a:r>
            <a:endParaRPr lang="en-US" b="1" kern="1200" dirty="0" smtClean="0"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39539"/>
              </p:ext>
            </p:extLst>
          </p:nvPr>
        </p:nvGraphicFramePr>
        <p:xfrm>
          <a:off x="1295400" y="1143000"/>
          <a:ext cx="6742747" cy="1828800"/>
        </p:xfrm>
        <a:graphic>
          <a:graphicData uri="http://schemas.openxmlformats.org/drawingml/2006/table">
            <a:tbl>
              <a:tblPr/>
              <a:tblGrid>
                <a:gridCol w="1620838"/>
                <a:gridCol w="563562"/>
                <a:gridCol w="1019175"/>
                <a:gridCol w="903288"/>
                <a:gridCol w="688975"/>
                <a:gridCol w="911225"/>
                <a:gridCol w="481012"/>
                <a:gridCol w="554672"/>
              </a:tblGrid>
              <a:tr h="1714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Sobel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Edge-Detector with ARP-based GA Sustainability Results (Conservative)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=0.2%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unit: years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 Model Inputs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Model Inputs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Sustainable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(LUT)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6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MTTF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MTTF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=0.83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=600 LUT/FE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6.4E-4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0.156t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6.4E-4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0.032t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99.99%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2.71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99.9%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</a:t>
                      </a:r>
                      <a:endParaRPr lang="en-US" sz="16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6.5E-5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 183t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6.5E-5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 037t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99.99%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</a:t>
                      </a:r>
                      <a:endParaRPr lang="en-US" sz="160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13.27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40960"/>
              </p:ext>
            </p:extLst>
          </p:nvPr>
        </p:nvGraphicFramePr>
        <p:xfrm>
          <a:off x="1314451" y="3840582"/>
          <a:ext cx="6743699" cy="2236536"/>
        </p:xfrm>
        <a:graphic>
          <a:graphicData uri="http://schemas.openxmlformats.org/drawingml/2006/table">
            <a:tbl>
              <a:tblPr/>
              <a:tblGrid>
                <a:gridCol w="1642490"/>
                <a:gridCol w="571090"/>
                <a:gridCol w="1032790"/>
                <a:gridCol w="915354"/>
                <a:gridCol w="662787"/>
                <a:gridCol w="923398"/>
                <a:gridCol w="519612"/>
                <a:gridCol w="476178"/>
              </a:tblGrid>
              <a:tr h="18637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ts val="3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Sobel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Edge-Detector with ARP-based GA Sustainability Results (Pessimistic)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75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=5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%,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12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=0.4%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unit: years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 Model Inputs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Model Inputs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Sustainable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(LUT)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QOR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MTTR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37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MTTF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TDDB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MTTF</a:t>
                      </a:r>
                      <a:r>
                        <a:rPr kumimoji="0" lang="en-US" sz="12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=0.42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=600 LUT/FE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6.4E-4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0.782t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6.4E-4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0.063t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99.6%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0.60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3.52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6.5E-5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0.729t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6.5E-5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0.073t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99.6%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×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761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3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7126832" y="5842631"/>
            <a:ext cx="381000" cy="2667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 bwMode="auto">
          <a:xfrm flipH="1">
            <a:off x="7167563" y="6109331"/>
            <a:ext cx="149769" cy="2714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25240" y="6255516"/>
            <a:ext cx="260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latin typeface="Arial Narrow" pitchFamily="34" charset="0"/>
              </a:rPr>
              <a:t>s</a:t>
            </a:r>
            <a:r>
              <a:rPr lang="en-US" sz="1400" i="1" dirty="0" smtClean="0">
                <a:latin typeface="Arial Narrow" pitchFamily="34" charset="0"/>
              </a:rPr>
              <a:t>ignificant amorphous pool for 50%</a:t>
            </a:r>
            <a:endParaRPr lang="en-US" sz="1600" i="1" dirty="0">
              <a:latin typeface="Arial Narrow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2875" y="1511301"/>
            <a:ext cx="1457325" cy="209550"/>
          </a:xfrm>
          <a:prstGeom prst="roundRect">
            <a:avLst/>
          </a:prstGeom>
          <a:noFill/>
          <a:ln w="47625">
            <a:solidFill>
              <a:srgbClr val="3FCDFF">
                <a:alpha val="42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62400" y="4038600"/>
            <a:ext cx="1479552" cy="225425"/>
          </a:xfrm>
          <a:prstGeom prst="roundRect">
            <a:avLst/>
          </a:prstGeom>
          <a:noFill/>
          <a:ln w="47625">
            <a:solidFill>
              <a:srgbClr val="3FCDFF">
                <a:alpha val="4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82975" y="2879725"/>
            <a:ext cx="2593360" cy="158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6FF33">
                <a:alpha val="6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479800" y="2498725"/>
            <a:ext cx="2596535" cy="571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6FF33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30600" y="5857875"/>
            <a:ext cx="2598738" cy="1314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6FF33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530600" y="5215788"/>
            <a:ext cx="1951038" cy="184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742040" y="2895600"/>
            <a:ext cx="671603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6413643" y="2882265"/>
            <a:ext cx="713189" cy="3181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986236" y="3177545"/>
            <a:ext cx="3197860" cy="51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en-US" sz="1400" i="1" dirty="0" smtClean="0">
                <a:latin typeface="Arial Narrow" pitchFamily="34" charset="0"/>
              </a:rPr>
              <a:t>if “</a:t>
            </a:r>
            <a:r>
              <a:rPr lang="en-US" sz="1400" i="1" u="sng" dirty="0" smtClean="0">
                <a:latin typeface="Arial Narrow" pitchFamily="34" charset="0"/>
              </a:rPr>
              <a:t>4 nines</a:t>
            </a:r>
            <a:r>
              <a:rPr lang="en-US" sz="1400" i="1" dirty="0" smtClean="0">
                <a:latin typeface="Arial Narrow" pitchFamily="34" charset="0"/>
              </a:rPr>
              <a:t>” required then provide </a:t>
            </a:r>
            <a:r>
              <a:rPr lang="en-US" sz="1400" i="1" u="sng" dirty="0" smtClean="0">
                <a:latin typeface="Arial Narrow" pitchFamily="34" charset="0"/>
              </a:rPr>
              <a:t>289 LUTs</a:t>
            </a:r>
          </a:p>
          <a:p>
            <a:r>
              <a:rPr lang="en-US" sz="1200" i="1" dirty="0" smtClean="0">
                <a:latin typeface="Arial Narrow" pitchFamily="34" charset="0"/>
              </a:rPr>
              <a:t>or for “3 nines” provide 231 LUTs for 100% QOR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 rot="6833">
            <a:off x="4721438" y="3227559"/>
            <a:ext cx="309035" cy="214290"/>
          </a:xfrm>
          <a:prstGeom prst="rightArrow">
            <a:avLst>
              <a:gd name="adj1" fmla="val 50000"/>
              <a:gd name="adj2" fmla="val 55512"/>
            </a:avLst>
          </a:prstGeom>
          <a:gradFill rotWithShape="0">
            <a:gsLst>
              <a:gs pos="0">
                <a:srgbClr val="FF0066"/>
              </a:gs>
              <a:gs pos="100000">
                <a:srgbClr val="A3004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6413643" y="5290127"/>
            <a:ext cx="381000" cy="2667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2749550" y="5473858"/>
            <a:ext cx="3664093" cy="8313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772265" y="6255516"/>
            <a:ext cx="319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en-US" sz="1400" i="1" dirty="0" smtClean="0">
                <a:latin typeface="Arial Narrow" pitchFamily="34" charset="0"/>
              </a:rPr>
              <a:t>if availability &lt; 50% then system spends more of mission offline than online</a:t>
            </a:r>
            <a:endParaRPr lang="en-US" sz="1400" i="1" dirty="0">
              <a:latin typeface="Arial Narrow" pitchFamily="34" charset="0"/>
            </a:endParaRPr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 rot="6833">
            <a:off x="1507467" y="6305530"/>
            <a:ext cx="309035" cy="214290"/>
          </a:xfrm>
          <a:prstGeom prst="rightArrow">
            <a:avLst>
              <a:gd name="adj1" fmla="val 50000"/>
              <a:gd name="adj2" fmla="val 55512"/>
            </a:avLst>
          </a:prstGeom>
          <a:gradFill rotWithShape="0">
            <a:gsLst>
              <a:gs pos="0">
                <a:srgbClr val="FF0066"/>
              </a:gs>
              <a:gs pos="100000">
                <a:srgbClr val="A3004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2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153080"/>
            <a:ext cx="914400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NASA </a:t>
            </a:r>
            <a:r>
              <a:rPr lang="en-US" sz="2400" i="1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MESSENGER</a:t>
            </a:r>
            <a:endParaRPr lang="en-US" i="1" dirty="0" smtClean="0">
              <a:solidFill>
                <a:srgbClr val="00000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b="1" dirty="0" err="1">
                <a:ea typeface="MS Mincho" pitchFamily="49" charset="-128"/>
                <a:cs typeface="Times New Roman" pitchFamily="18" charset="0"/>
              </a:rPr>
              <a:t>Sobel</a:t>
            </a:r>
            <a:r>
              <a:rPr lang="en-US" sz="2000" b="1" dirty="0">
                <a:ea typeface="MS Mincho" pitchFamily="49" charset="-128"/>
                <a:cs typeface="Times New Roman" pitchFamily="18" charset="0"/>
              </a:rPr>
              <a:t>-Edge Detector Sustainability</a:t>
            </a:r>
            <a:endParaRPr lang="en-US" sz="2000" b="1" dirty="0"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1" name="Line Callout 2 10"/>
          <p:cNvSpPr/>
          <p:nvPr/>
        </p:nvSpPr>
        <p:spPr bwMode="auto">
          <a:xfrm>
            <a:off x="5295900" y="1488475"/>
            <a:ext cx="2438400" cy="1371600"/>
          </a:xfrm>
          <a:prstGeom prst="borderCallout2">
            <a:avLst>
              <a:gd name="adj1" fmla="val 9027"/>
              <a:gd name="adj2" fmla="val -1330"/>
              <a:gd name="adj3" fmla="val 9722"/>
              <a:gd name="adj4" fmla="val -16667"/>
              <a:gd name="adj5" fmla="val 19206"/>
              <a:gd name="adj6" fmla="val -46612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accent6">
                <a:shade val="95000"/>
                <a:satMod val="10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Mission Sustained: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T	= 8 years</a:t>
            </a:r>
          </a:p>
          <a:p>
            <a:pPr algn="l"/>
            <a:r>
              <a:rPr lang="en-US" sz="1400" i="1" dirty="0" err="1" smtClean="0">
                <a:solidFill>
                  <a:srgbClr val="000000"/>
                </a:solidFill>
              </a:rPr>
              <a:t>Avail</a:t>
            </a:r>
            <a:r>
              <a:rPr lang="en-US" sz="1400" i="1" baseline="-25000" dirty="0" err="1" smtClean="0">
                <a:solidFill>
                  <a:srgbClr val="000000"/>
                </a:solidFill>
              </a:rPr>
              <a:t>thr</a:t>
            </a:r>
            <a:r>
              <a:rPr lang="en-US" sz="1400" i="1" dirty="0">
                <a:solidFill>
                  <a:srgbClr val="000000"/>
                </a:solidFill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</a:rPr>
              <a:t>= 99.9%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QOR	= 100%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ARP   	= 190 resources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Power Savings = 31% TMR</a:t>
            </a:r>
          </a:p>
        </p:txBody>
      </p:sp>
      <p:sp>
        <p:nvSpPr>
          <p:cNvPr id="12" name="Line Callout 2 11"/>
          <p:cNvSpPr/>
          <p:nvPr/>
        </p:nvSpPr>
        <p:spPr bwMode="auto">
          <a:xfrm>
            <a:off x="1641512" y="4895372"/>
            <a:ext cx="2514600" cy="1371600"/>
          </a:xfrm>
          <a:prstGeom prst="borderCallout2">
            <a:avLst>
              <a:gd name="adj1" fmla="val 80275"/>
              <a:gd name="adj2" fmla="val 104317"/>
              <a:gd name="adj3" fmla="val 79780"/>
              <a:gd name="adj4" fmla="val 114310"/>
              <a:gd name="adj5" fmla="val 15791"/>
              <a:gd name="adj6" fmla="val 164529"/>
            </a:avLst>
          </a:prstGeom>
          <a:gradFill flip="none" rotWithShape="1">
            <a:gsLst>
              <a:gs pos="0">
                <a:srgbClr val="0066CC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Mission Sustained: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T	= 8 years</a:t>
            </a:r>
          </a:p>
          <a:p>
            <a:pPr algn="l"/>
            <a:r>
              <a:rPr lang="en-US" sz="1400" i="1" dirty="0" err="1" smtClean="0">
                <a:solidFill>
                  <a:srgbClr val="000000"/>
                </a:solidFill>
              </a:rPr>
              <a:t>Avail</a:t>
            </a:r>
            <a:r>
              <a:rPr lang="en-US" sz="1400" i="1" baseline="-25000" dirty="0" err="1" smtClean="0">
                <a:solidFill>
                  <a:srgbClr val="000000"/>
                </a:solidFill>
              </a:rPr>
              <a:t>thr</a:t>
            </a:r>
            <a:r>
              <a:rPr lang="en-US" sz="1400" i="1" dirty="0">
                <a:solidFill>
                  <a:srgbClr val="000000"/>
                </a:solidFill>
              </a:rPr>
              <a:t>	</a:t>
            </a:r>
            <a:r>
              <a:rPr lang="en-US" sz="1400" i="1" dirty="0" smtClean="0">
                <a:solidFill>
                  <a:srgbClr val="000000"/>
                </a:solidFill>
              </a:rPr>
              <a:t>= 55%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QOR	= 95%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ARP   	= 1370 resources</a:t>
            </a:r>
          </a:p>
          <a:p>
            <a:pPr algn="l"/>
            <a:r>
              <a:rPr lang="en-US" sz="1400" i="1" dirty="0" smtClean="0">
                <a:solidFill>
                  <a:srgbClr val="000000"/>
                </a:solidFill>
              </a:rPr>
              <a:t>Power Savings = 25% TMR</a:t>
            </a:r>
          </a:p>
        </p:txBody>
      </p:sp>
      <p:pic>
        <p:nvPicPr>
          <p:cNvPr id="16" name="Picture 15" descr="Sustainability_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279" y="976383"/>
            <a:ext cx="4357345" cy="3281934"/>
          </a:xfrm>
          <a:prstGeom prst="rect">
            <a:avLst/>
          </a:prstGeom>
        </p:spPr>
      </p:pic>
      <p:pic>
        <p:nvPicPr>
          <p:cNvPr id="17" name="Picture 16" descr="Sustainability_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113" y="3099839"/>
            <a:ext cx="4213822" cy="3395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4299" y="1153795"/>
            <a:ext cx="260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Conservative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8036" y="4534692"/>
            <a:ext cx="260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Pessimistic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2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6053641" y="-2104571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304800" y="1219200"/>
          <a:ext cx="8686800" cy="5181600"/>
        </p:xfrm>
        <a:graphic>
          <a:graphicData uri="http://schemas.openxmlformats.org/drawingml/2006/table">
            <a:tbl>
              <a:tblPr/>
              <a:tblGrid>
                <a:gridCol w="5181600"/>
                <a:gridCol w="3505200"/>
              </a:tblGrid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Resources available for refurbishment (design-time) ≥ Resources needed for repair (run-time)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Probabilistic estimate of </a:t>
                      </a:r>
                      <a:r>
                        <a:rPr lang="en-US" sz="1200" b="1" i="1" dirty="0" err="1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200" b="1" i="1" baseline="-25000" dirty="0" err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8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Calibri"/>
                          <a:ea typeface="Calibri"/>
                          <a:cs typeface="Times New Roman"/>
                        </a:rPr>
                        <a:t>Sustainability Test Ratio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(STR)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Design STR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Mission Faulty Resource Density 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Availability Threshold vs. Mission Duration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03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Solve polynomial for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200" b="1" kern="1200" baseline="-25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for a given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Avail</a:t>
                      </a:r>
                      <a:r>
                        <a:rPr lang="en-US" sz="1200" b="1" kern="1200" baseline="-250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n-US" sz="1200" b="1" kern="1200" baseline="-25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380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43018"/>
              </p:ext>
            </p:extLst>
          </p:nvPr>
        </p:nvGraphicFramePr>
        <p:xfrm>
          <a:off x="2189163" y="1803400"/>
          <a:ext cx="1392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7" name="Equation" r:id="rId4" imgW="1396800" imgH="482400" progId="Equation.3">
                  <p:embed/>
                </p:oleObj>
              </mc:Choice>
              <mc:Fallback>
                <p:oleObj name="Equation" r:id="rId4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03400"/>
                        <a:ext cx="139223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05" name="Object 45"/>
          <p:cNvGraphicFramePr>
            <a:graphicFrameLocks noChangeAspect="1"/>
          </p:cNvGraphicFramePr>
          <p:nvPr/>
        </p:nvGraphicFramePr>
        <p:xfrm>
          <a:off x="2209800" y="1236197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8" name="Equation" r:id="rId6" imgW="1295400" imgH="482600" progId="Equation.3">
                  <p:embed/>
                </p:oleObj>
              </mc:Choice>
              <mc:Fallback>
                <p:oleObj name="Equation" r:id="rId6" imgW="129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36197"/>
                        <a:ext cx="1295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07" name="Object 47"/>
          <p:cNvGraphicFramePr>
            <a:graphicFrameLocks noChangeAspect="1"/>
          </p:cNvGraphicFramePr>
          <p:nvPr/>
        </p:nvGraphicFramePr>
        <p:xfrm>
          <a:off x="2232025" y="2314575"/>
          <a:ext cx="1196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9" name="Equation" r:id="rId8" imgW="1193800" imgH="863600" progId="Equation.3">
                  <p:embed/>
                </p:oleObj>
              </mc:Choice>
              <mc:Fallback>
                <p:oleObj name="Equation" r:id="rId8" imgW="1193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314575"/>
                        <a:ext cx="119697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09" name="Object 49"/>
          <p:cNvGraphicFramePr>
            <a:graphicFrameLocks noChangeAspect="1"/>
          </p:cNvGraphicFramePr>
          <p:nvPr/>
        </p:nvGraphicFramePr>
        <p:xfrm>
          <a:off x="2057400" y="3228975"/>
          <a:ext cx="16764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0" name="Equation" r:id="rId10" imgW="1675673" imgH="863225" progId="Equation.3">
                  <p:embed/>
                </p:oleObj>
              </mc:Choice>
              <mc:Fallback>
                <p:oleObj name="Equation" r:id="rId10" imgW="1675673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28975"/>
                        <a:ext cx="167640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11" name="Object 51"/>
          <p:cNvGraphicFramePr>
            <a:graphicFrameLocks noChangeAspect="1"/>
          </p:cNvGraphicFramePr>
          <p:nvPr/>
        </p:nvGraphicFramePr>
        <p:xfrm>
          <a:off x="1546225" y="4093697"/>
          <a:ext cx="12414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1" name="Equation" r:id="rId12" imgW="1244600" imgH="673100" progId="Equation.3">
                  <p:embed/>
                </p:oleObj>
              </mc:Choice>
              <mc:Fallback>
                <p:oleObj name="Equation" r:id="rId12" imgW="12446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093697"/>
                        <a:ext cx="12414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13" name="Object 53"/>
          <p:cNvGraphicFramePr>
            <a:graphicFrameLocks noChangeAspect="1"/>
          </p:cNvGraphicFramePr>
          <p:nvPr/>
        </p:nvGraphicFramePr>
        <p:xfrm>
          <a:off x="3375025" y="4154022"/>
          <a:ext cx="815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2" name="Equation" r:id="rId14" imgW="812447" imgH="609336" progId="Equation.3">
                  <p:embed/>
                </p:oleObj>
              </mc:Choice>
              <mc:Fallback>
                <p:oleObj name="Equation" r:id="rId14" imgW="812447" imgH="6093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4154022"/>
                        <a:ext cx="8159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917825" y="423022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</a:t>
            </a:r>
            <a:endParaRPr lang="en-US" sz="1600" dirty="0"/>
          </a:p>
        </p:txBody>
      </p:sp>
      <p:graphicFrame>
        <p:nvGraphicFramePr>
          <p:cNvPr id="373815" name="Object 55"/>
          <p:cNvGraphicFramePr>
            <a:graphicFrameLocks noChangeAspect="1"/>
          </p:cNvGraphicFramePr>
          <p:nvPr/>
        </p:nvGraphicFramePr>
        <p:xfrm>
          <a:off x="457200" y="4839822"/>
          <a:ext cx="493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3" name="Equation" r:id="rId16" imgW="5207000" imgH="482600" progId="Equation.3">
                  <p:embed/>
                </p:oleObj>
              </mc:Choice>
              <mc:Fallback>
                <p:oleObj name="Equation" r:id="rId16" imgW="5207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39822"/>
                        <a:ext cx="4930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817" name="Object 57"/>
          <p:cNvGraphicFramePr>
            <a:graphicFrameLocks noChangeAspect="1"/>
          </p:cNvGraphicFramePr>
          <p:nvPr/>
        </p:nvGraphicFramePr>
        <p:xfrm>
          <a:off x="838200" y="5419259"/>
          <a:ext cx="425926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4" name="Equation" r:id="rId18" imgW="3771900" imgH="228600" progId="Equation.3">
                  <p:embed/>
                </p:oleObj>
              </mc:Choice>
              <mc:Fallback>
                <p:oleObj name="Equation" r:id="rId18" imgW="3771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9259"/>
                        <a:ext cx="4259263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152400" y="5846802"/>
            <a:ext cx="13716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2563" algn="justLow"/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1000" baseline="-30000" dirty="0">
                <a:latin typeface="Tms Rmn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 = MTTR</a:t>
            </a:r>
            <a:r>
              <a:rPr lang="en-US" altLang="zh-CN" sz="1000" baseline="-30000" dirty="0">
                <a:latin typeface="Tms Rmn"/>
                <a:ea typeface="宋体" pitchFamily="2" charset="-122"/>
                <a:cs typeface="Times New Roman" pitchFamily="18" charset="0"/>
              </a:rPr>
              <a:t>TDDB0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, </a:t>
            </a:r>
            <a:endParaRPr lang="en-US" altLang="zh-CN" sz="900" dirty="0">
              <a:ea typeface="宋体" pitchFamily="2" charset="-122"/>
              <a:cs typeface="Times New Roman" pitchFamily="18" charset="0"/>
            </a:endParaRPr>
          </a:p>
          <a:p>
            <a:pPr indent="182563" algn="justLow"/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000" baseline="-30000" dirty="0">
                <a:latin typeface="Tms Rmn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 = </a:t>
            </a:r>
            <a:r>
              <a:rPr lang="en-US" altLang="zh-CN" sz="1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α</a:t>
            </a:r>
            <a:r>
              <a:rPr lang="en-US" altLang="zh-CN" sz="1000" baseline="-30000" dirty="0" err="1">
                <a:latin typeface="Tms Rmn"/>
                <a:ea typeface="宋体" pitchFamily="2" charset="-122"/>
                <a:cs typeface="Times New Roman" pitchFamily="18" charset="0"/>
              </a:rPr>
              <a:t>TDDB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* </a:t>
            </a:r>
            <a:r>
              <a:rPr lang="en-US" altLang="zh-CN" sz="1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λ</a:t>
            </a:r>
            <a:r>
              <a:rPr lang="en-US" altLang="zh-CN" sz="1000" baseline="-30000" dirty="0" err="1">
                <a:latin typeface="Tms Rmn"/>
                <a:ea typeface="宋体" pitchFamily="2" charset="-122"/>
                <a:cs typeface="Times New Roman" pitchFamily="18" charset="0"/>
              </a:rPr>
              <a:t>TDDB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, </a:t>
            </a:r>
            <a:endParaRPr lang="en-US" altLang="zh-CN" sz="900" dirty="0">
              <a:ea typeface="宋体" pitchFamily="2" charset="-122"/>
              <a:cs typeface="Times New Roman" pitchFamily="18" charset="0"/>
            </a:endParaRPr>
          </a:p>
          <a:p>
            <a:pPr indent="182563" algn="justLow"/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000" baseline="-30000" dirty="0">
                <a:latin typeface="Tms Rmn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000" dirty="0">
                <a:latin typeface="Tms Rmn"/>
                <a:ea typeface="宋体" pitchFamily="2" charset="-122"/>
                <a:cs typeface="Times New Roman" pitchFamily="18" charset="0"/>
              </a:rPr>
              <a:t> = MTTF</a:t>
            </a:r>
            <a:r>
              <a:rPr lang="en-US" altLang="zh-CN" sz="1000" baseline="-30000" dirty="0">
                <a:latin typeface="Tms Rmn"/>
                <a:ea typeface="宋体" pitchFamily="2" charset="-122"/>
                <a:cs typeface="Times New Roman" pitchFamily="18" charset="0"/>
              </a:rPr>
              <a:t>TDDB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,</a:t>
            </a:r>
            <a:endParaRPr lang="en-US" altLang="zh-CN" sz="9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1295400" y="5846802"/>
            <a:ext cx="129540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2563" algn="justLow"/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 = MTTR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EM0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, </a:t>
            </a:r>
            <a:endParaRPr lang="en-US" altLang="zh-CN" sz="900" dirty="0" smtClean="0">
              <a:ea typeface="宋体" pitchFamily="2" charset="-122"/>
              <a:cs typeface="Times New Roman" pitchFamily="18" charset="0"/>
            </a:endParaRPr>
          </a:p>
          <a:p>
            <a:pPr indent="182563" algn="justLow"/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 = </a:t>
            </a:r>
            <a:r>
              <a:rPr lang="en-US" altLang="zh-CN" sz="1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α</a:t>
            </a:r>
            <a:r>
              <a:rPr lang="en-US" altLang="zh-CN" sz="1000" baseline="-30000" dirty="0" err="1" smtClean="0">
                <a:latin typeface="Tms Rmn"/>
                <a:ea typeface="宋体" pitchFamily="2" charset="-122"/>
                <a:cs typeface="Times New Roman" pitchFamily="18" charset="0"/>
              </a:rPr>
              <a:t>EM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* </a:t>
            </a:r>
            <a:r>
              <a:rPr lang="en-US" altLang="zh-CN" sz="1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λ</a:t>
            </a:r>
            <a:r>
              <a:rPr lang="en-US" altLang="zh-CN" sz="1000" baseline="-30000" dirty="0" err="1" smtClean="0">
                <a:latin typeface="Tms Rmn"/>
                <a:ea typeface="宋体" pitchFamily="2" charset="-122"/>
                <a:cs typeface="Times New Roman" pitchFamily="18" charset="0"/>
              </a:rPr>
              <a:t>EM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, </a:t>
            </a:r>
            <a:endParaRPr lang="en-US" altLang="zh-CN" sz="900" dirty="0" smtClean="0">
              <a:ea typeface="宋体" pitchFamily="2" charset="-122"/>
              <a:cs typeface="Times New Roman" pitchFamily="18" charset="0"/>
            </a:endParaRPr>
          </a:p>
          <a:p>
            <a:pPr indent="182563" algn="justLow"/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000" dirty="0" smtClean="0">
                <a:latin typeface="Tms Rmn"/>
                <a:ea typeface="宋体" pitchFamily="2" charset="-122"/>
                <a:cs typeface="Times New Roman" pitchFamily="18" charset="0"/>
              </a:rPr>
              <a:t> = MTTF</a:t>
            </a:r>
            <a:r>
              <a:rPr lang="en-US" altLang="zh-CN" sz="1000" baseline="-30000" dirty="0" smtClean="0">
                <a:latin typeface="Tms Rmn"/>
                <a:ea typeface="宋体" pitchFamily="2" charset="-122"/>
                <a:cs typeface="Times New Roman" pitchFamily="18" charset="0"/>
              </a:rPr>
              <a:t>EM,</a:t>
            </a: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373819" name="Object 9"/>
          <p:cNvGraphicFramePr>
            <a:graphicFrameLocks noChangeAspect="1"/>
          </p:cNvGraphicFramePr>
          <p:nvPr/>
        </p:nvGraphicFramePr>
        <p:xfrm>
          <a:off x="2514600" y="6172200"/>
          <a:ext cx="523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5" name="Equation" r:id="rId20" imgW="520474" imgH="203112" progId="Equation.3">
                  <p:embed/>
                </p:oleObj>
              </mc:Choice>
              <mc:Fallback>
                <p:oleObj name="Equation" r:id="rId20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172200"/>
                        <a:ext cx="523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0" y="105439"/>
            <a:ext cx="914400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More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details in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Manuscript … </a:t>
            </a:r>
          </a:p>
          <a:p>
            <a:pPr>
              <a:lnSpc>
                <a:spcPct val="95000"/>
              </a:lnSpc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ea typeface="MS Mincho" pitchFamily="49" charset="-128"/>
                <a:cs typeface="Times New Roman" pitchFamily="18" charset="0"/>
              </a:rPr>
              <a:t>Analytical Model</a:t>
            </a:r>
            <a:endParaRPr lang="en-US" sz="1800" b="1" dirty="0">
              <a:solidFill>
                <a:srgbClr val="000000"/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3888" y="1283812"/>
            <a:ext cx="7772400" cy="52578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7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3888" y="1283812"/>
            <a:ext cx="7772400" cy="52578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BACKUP SLIDES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9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83" name="Group 3"/>
          <p:cNvGraphicFramePr>
            <a:graphicFrameLocks noGrp="1"/>
          </p:cNvGraphicFramePr>
          <p:nvPr>
            <p:ph sz="quarter" idx="1"/>
          </p:nvPr>
        </p:nvGraphicFramePr>
        <p:xfrm>
          <a:off x="1066800" y="1219200"/>
          <a:ext cx="7883525" cy="5424488"/>
        </p:xfrm>
        <a:graphic>
          <a:graphicData uri="http://schemas.openxmlformats.org/drawingml/2006/table">
            <a:tbl>
              <a:tblPr/>
              <a:tblGrid>
                <a:gridCol w="2667000"/>
                <a:gridCol w="2590800"/>
                <a:gridCol w="2625725"/>
              </a:tblGrid>
              <a:tr h="585788">
                <a:tc rowSpan="2">
                  <a:txBody>
                    <a:bodyPr/>
                    <a:lstStyle/>
                    <a:p>
                      <a:pPr marL="457200" marR="0" lvl="0" indent="-4572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457200" marR="0" lvl="0" indent="-4572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1. Initialization:</a:t>
                      </a:r>
                    </a:p>
                    <a:p>
                      <a:pPr marL="457200" marR="0" lvl="0" indent="-45720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obtain configuration from .bit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3. Fitness Evaluation: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performed in two phases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FPGA Reconfiguration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Pattern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2. GA Operations: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derive new individuals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74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1" y="1905001"/>
          <a:ext cx="2190751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8" name="Visio" r:id="rId4" imgW="1829855" imgH="2366538" progId="Visio.Drawing.11">
                  <p:embed/>
                </p:oleObj>
              </mc:Choice>
              <mc:Fallback>
                <p:oleObj name="Visio" r:id="rId4" imgW="1829855" imgH="23665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1905001"/>
                        <a:ext cx="2190751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5486401"/>
          <a:ext cx="19812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9" name="Visio" r:id="rId6" imgW="1709166" imgH="900303" progId="Visio.Drawing.11">
                  <p:embed/>
                </p:oleObj>
              </mc:Choice>
              <mc:Fallback>
                <p:oleObj name="Visio" r:id="rId6" imgW="1709166" imgH="9003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86401"/>
                        <a:ext cx="198120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9"/>
          <p:cNvGraphicFramePr>
            <a:graphicFrameLocks noChangeAspect="1"/>
          </p:cNvGraphicFramePr>
          <p:nvPr/>
        </p:nvGraphicFramePr>
        <p:xfrm>
          <a:off x="6553201" y="2286000"/>
          <a:ext cx="20796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0" name="Visio" r:id="rId8" imgW="1704301" imgH="3340374" progId="Visio.Drawing.11">
                  <p:embed/>
                </p:oleObj>
              </mc:Choice>
              <mc:Fallback>
                <p:oleObj name="Visio" r:id="rId8" imgW="1704301" imgH="33403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2286000"/>
                        <a:ext cx="20796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886201" y="2438401"/>
          <a:ext cx="2139951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1" name="Visio" r:id="rId10" imgW="1756703" imgH="2945423" progId="Visio.Drawing.11">
                  <p:embed/>
                </p:oleObj>
              </mc:Choice>
              <mc:Fallback>
                <p:oleObj name="Visio" r:id="rId10" imgW="1756703" imgH="29454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438401"/>
                        <a:ext cx="2139951" cy="358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Line 21"/>
          <p:cNvSpPr>
            <a:spLocks noChangeShapeType="1"/>
          </p:cNvSpPr>
          <p:nvPr/>
        </p:nvSpPr>
        <p:spPr bwMode="auto">
          <a:xfrm flipH="1" flipV="1">
            <a:off x="609600" y="2286000"/>
            <a:ext cx="762000" cy="17526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02" name="Text Box 22"/>
          <p:cNvSpPr txBox="1">
            <a:spLocks noChangeArrowheads="1"/>
          </p:cNvSpPr>
          <p:nvPr/>
        </p:nvSpPr>
        <p:spPr bwMode="auto">
          <a:xfrm>
            <a:off x="-76200" y="1447800"/>
            <a:ext cx="12192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</a:t>
            </a:r>
            <a:r>
              <a:rPr lang="en-US" sz="1800" b="1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400" b="1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module-based flow</a:t>
            </a:r>
          </a:p>
        </p:txBody>
      </p:sp>
      <p:sp>
        <p:nvSpPr>
          <p:cNvPr id="942103" name="Text Box 23"/>
          <p:cNvSpPr txBox="1">
            <a:spLocks noChangeArrowheads="1"/>
          </p:cNvSpPr>
          <p:nvPr/>
        </p:nvSpPr>
        <p:spPr bwMode="auto">
          <a:xfrm>
            <a:off x="0" y="4495800"/>
            <a:ext cx="9906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Iterate</a:t>
            </a:r>
            <a:r>
              <a:rPr lang="en-US" sz="1600" b="1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1200" b="1">
                <a:solidFill>
                  <a:srgbClr val="D0A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frame-based flow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914400" y="4800600"/>
            <a:ext cx="2667000" cy="762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2819400" y="3962400"/>
            <a:ext cx="762000" cy="1524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3581400" y="4114800"/>
            <a:ext cx="0" cy="685800"/>
          </a:xfrm>
          <a:prstGeom prst="line">
            <a:avLst/>
          </a:prstGeom>
          <a:noFill/>
          <a:ln w="2857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304800"/>
            <a:ext cx="91440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Intrinsic Evolution Workflow</a:t>
            </a:r>
            <a:endParaRPr lang="en-US" sz="1800" b="1" dirty="0">
              <a:solidFill>
                <a:srgbClr val="000000"/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772400" cy="5562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developed platform consists of following </a:t>
            </a:r>
            <a:r>
              <a:rPr lang="en-US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software</a:t>
            </a: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components:</a:t>
            </a:r>
            <a:endParaRPr lang="en-US" sz="1800" smtClean="0"/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sz="1400" smtClean="0"/>
          </a:p>
          <a:p>
            <a:pPr marL="457200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 Engine</a:t>
            </a:r>
            <a:r>
              <a:rPr lang="en-US" sz="2000" smtClean="0"/>
              <a:t> 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C++ based console application implemented using an object oriented architecture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Implements a conventional population-based</a:t>
            </a:r>
            <a:r>
              <a:rPr lang="en-US" sz="1600" b="1" smtClean="0"/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 with runtime customizable parameters</a:t>
            </a:r>
            <a:endParaRPr lang="en-US" sz="1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Manipulator</a:t>
            </a:r>
            <a:r>
              <a:rPr lang="en-US" sz="1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based GA operators library (yet executed using Visual Studio .NET)</a:t>
            </a:r>
            <a:endParaRPr lang="en-US" sz="1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Provides a logical abstraction and hardware transparency of genetic operators to the GA Engine module (SPX, PMX, OX, CX, Mutation)</a:t>
            </a:r>
            <a:endParaRPr lang="en-US" sz="1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MRRA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Partitions operations into </a:t>
            </a:r>
            <a:r>
              <a:rPr lang="en-US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Logic, Translation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Reconfiguration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layers with a standardized set of APIs</a:t>
            </a:r>
            <a:endParaRPr lang="en-US" sz="1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FPGA configurations are manipulated at runtime using on-chip resources on Xilinx Virtex II Pro via PC (JTAG) or PowerPC (SelectMAP)</a:t>
            </a:r>
            <a:endParaRPr lang="en-US" sz="1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  <a:defRPr/>
            </a:pPr>
            <a:r>
              <a:rPr 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Bitstream File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Pre-compiled baseline bitstream generated using the Xilinx CAD tools</a:t>
            </a:r>
          </a:p>
          <a:p>
            <a:pPr marL="898525" lvl="1" indent="-381000">
              <a:lnSpc>
                <a:spcPct val="80000"/>
              </a:lnSpc>
              <a:buFontTx/>
              <a:buChar char="•"/>
              <a:defRPr/>
            </a:pP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platform manipulates this bitstream to carry out the physical mapping of the crossover or mutation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Intrinsic Evolution Workflow</a:t>
            </a:r>
            <a:endParaRPr lang="en-US" sz="1800" b="1" dirty="0">
              <a:solidFill>
                <a:srgbClr val="000000"/>
              </a:solidFill>
              <a:latin typeface="+mn-lt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2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SRAM-Based FPGA Fault Characteristics</a:t>
            </a:r>
          </a:p>
        </p:txBody>
      </p:sp>
      <p:graphicFrame>
        <p:nvGraphicFramePr>
          <p:cNvPr id="857635" name="Group 547"/>
          <p:cNvGraphicFramePr>
            <a:graphicFrameLocks noGrp="1"/>
          </p:cNvGraphicFramePr>
          <p:nvPr>
            <p:ph sz="half" idx="1"/>
          </p:nvPr>
        </p:nvGraphicFramePr>
        <p:xfrm>
          <a:off x="0" y="983348"/>
          <a:ext cx="9144001" cy="5874651"/>
        </p:xfrm>
        <a:graphic>
          <a:graphicData uri="http://schemas.openxmlformats.org/drawingml/2006/table">
            <a:tbl>
              <a:tblPr/>
              <a:tblGrid>
                <a:gridCol w="1006475"/>
                <a:gridCol w="1011239"/>
                <a:gridCol w="877887"/>
                <a:gridCol w="2590800"/>
                <a:gridCol w="1600200"/>
                <a:gridCol w="990600"/>
                <a:gridCol w="1066800"/>
              </a:tblGrid>
              <a:tr h="29785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Cat.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Affected Resources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Volatility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Refurbish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5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Radiation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SEU (high-energy particle “proton, neutrons, alpha, heavy ion” striking a storage element)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Design flops and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Trans.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Not needed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Radiation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Config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mem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(95% of memory elements incl. BRAM is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config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Semi-perm.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Scrubbing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Tough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Radiation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SEU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Reconfiguration Circuitry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Persistent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Pwr-on-rst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86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Manufac.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Infant Mortality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Process Imperfections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Mask 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Radiation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Change switching char.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LUT, IOBs, 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Avoid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TDDB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Aging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 trapped in imperfections of the oxide well enough to create very low resistive path “short circuit” at the transistor gate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LUT, IOBs, 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Avoid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Electron depletion in very thin wires with increased temp. creates a highly resistive path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Interconnect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Avoid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Traps at oxide surface, change of VTh of transistors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LUT, IOBs, 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Avoid in Critical 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4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NBTI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Aging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Temperature distribution, PAR dependent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LUT, IOBs, Mem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Perm.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Avoid in Critical Path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5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Rounded MT Bold" pitchFamily="34" charset="0"/>
                <a:ea typeface="MS Mincho" pitchFamily="49" charset="-128"/>
                <a:cs typeface="Times New Roman" pitchFamily="18" charset="0"/>
              </a:rPr>
              <a:t>In Paper: Mission Sustainability </a:t>
            </a:r>
            <a:br>
              <a:rPr lang="en-US" sz="2800" dirty="0" smtClean="0">
                <a:latin typeface="Arial Rounded MT Bold" pitchFamily="34" charset="0"/>
                <a:ea typeface="MS Mincho" pitchFamily="49" charset="-128"/>
                <a:cs typeface="Times New Roman" pitchFamily="18" charset="0"/>
              </a:rPr>
            </a:br>
            <a:r>
              <a:rPr lang="en-US" sz="2800" dirty="0" smtClean="0">
                <a:latin typeface="Arial Rounded MT Bold" pitchFamily="34" charset="0"/>
                <a:ea typeface="MS Mincho" pitchFamily="49" charset="-128"/>
                <a:cs typeface="Times New Roman" pitchFamily="18" charset="0"/>
              </a:rPr>
              <a:t>Analytical Model </a:t>
            </a:r>
          </a:p>
        </p:txBody>
      </p:sp>
      <p:sp>
        <p:nvSpPr>
          <p:cNvPr id="5120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4" name="Rectangle 24"/>
          <p:cNvSpPr>
            <a:spLocks noChangeArrowheads="1"/>
          </p:cNvSpPr>
          <p:nvPr/>
        </p:nvSpPr>
        <p:spPr bwMode="auto">
          <a:xfrm>
            <a:off x="914400" y="11430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D0A200"/>
                </a:solidFill>
              </a:rPr>
              <a:t>Definitions: </a:t>
            </a:r>
          </a:p>
          <a:p>
            <a:pPr marL="457200" indent="-457200" algn="l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rgbClr val="D0A200"/>
              </a:solidFill>
            </a:endParaRPr>
          </a:p>
        </p:txBody>
      </p:sp>
      <p:graphicFrame>
        <p:nvGraphicFramePr>
          <p:cNvPr id="792760" name="Group 184"/>
          <p:cNvGraphicFramePr>
            <a:graphicFrameLocks noGrp="1"/>
          </p:cNvGraphicFramePr>
          <p:nvPr>
            <p:ph idx="1"/>
          </p:nvPr>
        </p:nvGraphicFramePr>
        <p:xfrm>
          <a:off x="955675" y="1547813"/>
          <a:ext cx="7772400" cy="4419600"/>
        </p:xfrm>
        <a:graphic>
          <a:graphicData uri="http://schemas.openxmlformats.org/drawingml/2006/table">
            <a:tbl>
              <a:tblPr/>
              <a:tblGrid>
                <a:gridCol w="998538"/>
                <a:gridCol w="5099050"/>
                <a:gridCol w="1674812"/>
              </a:tblGrid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Quantity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Description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Unit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f(t)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PDF - Fault probability distribution density as a function of time.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Whether the fault distribution follows linear, Poisson, normal, Gaussian, binomial, hypergeometric, …, etc distribution, it is a major factor that can highly affect the system sustainability.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Dimensionless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0 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" pitchFamily="18" charset="0"/>
                        </a:rPr>
                        <a:t>  </a:t>
                      </a:r>
                      <a:r>
                        <a:rPr kumimoji="0" lang="en-US" altLang="zh-CN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f(t ) 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" pitchFamily="18" charset="0"/>
                        </a:rPr>
                        <a:t> 1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zh-CN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Cost in terms of number of resources spent on recovering from a fault of the type (i). For example if there are two types of faults considered: 1. stuck-at-one and 2. stuck-at-zero, then the cost to recover from the stuck-at-one fault is denoted by C</a:t>
                      </a:r>
                      <a:r>
                        <a:rPr kumimoji="0" lang="en-US" altLang="zh-CN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 and the cost to recover from the stuck-at-zero fault is denoted by C</a:t>
                      </a:r>
                      <a:r>
                        <a:rPr kumimoji="0" lang="en-US" altLang="zh-CN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Different faults entail different resource damage patterns and therefore require different number of resources to recover from depending on the fault impact and location.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TBD: Normally C</a:t>
                      </a:r>
                      <a:r>
                        <a:rPr kumimoji="0" lang="en-US" altLang="zh-CN" sz="1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i</a:t>
                      </a:r>
                      <a:r>
                        <a:rPr kumimoji="0" lang="en-US" altLang="zh-CN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 = 1 if no tiling is considered in the repair process. If tiling is considered “i.e. resources are organized in spatial groups called tiles and when a resource within a tile becomes faulty the entire tile is replace by a spare one, then C</a:t>
                      </a:r>
                      <a:r>
                        <a:rPr kumimoji="0" lang="en-US" altLang="zh-CN" sz="1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i</a:t>
                      </a:r>
                      <a:r>
                        <a:rPr kumimoji="0" lang="en-US" altLang="zh-CN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 = 1 tile or C</a:t>
                      </a:r>
                      <a:r>
                        <a:rPr kumimoji="0" lang="en-US" altLang="zh-CN" sz="1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i</a:t>
                      </a:r>
                      <a:r>
                        <a:rPr kumimoji="0" lang="en-US" altLang="zh-CN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 = Size(tile).”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Unit Resource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zh-CN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(t)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Resource consumption as function of time. This quantity represents the number of resources consumed for fault recovery at any instance of time.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Unit Resource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zh-CN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avail</a:t>
                      </a: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(t)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Resources available for repair as function of time.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Unit Resource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System anticipated target lifetime.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Unit Time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Rep(t):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System reparability which refers to the capability of the fault-tolerant-System to repair itself and recover from a fault. 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160338" algn="justLow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ms Rmn" charset="0"/>
                          <a:ea typeface="宋体" pitchFamily="2" charset="-122"/>
                          <a:cs typeface="Times New Roman" pitchFamily="18" charset="0"/>
                        </a:rPr>
                        <a:t>Reparability degrades exponentially by time as the system undergoes faults during its operational lifetime.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23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694"/>
            <a:ext cx="9064827" cy="762000"/>
          </a:xfrm>
        </p:spPr>
        <p:txBody>
          <a:bodyPr/>
          <a:lstStyle/>
          <a:p>
            <a:r>
              <a:rPr lang="en-US" dirty="0" smtClean="0"/>
              <a:t>“Beyond Redundancy”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0178" y="1078994"/>
            <a:ext cx="8305800" cy="228982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sz="1200" dirty="0" smtClean="0"/>
          </a:p>
          <a:p>
            <a:pPr marL="228600" lvl="1" indent="-58738">
              <a:buNone/>
              <a:defRPr/>
            </a:pPr>
            <a:r>
              <a:rPr lang="en-US" sz="1800" b="1" dirty="0" smtClean="0">
                <a:solidFill>
                  <a:srgbClr val="D0A200"/>
                </a:solidFill>
                <a:ea typeface="+mn-ea"/>
                <a:cs typeface="+mn-cs"/>
              </a:rPr>
              <a:t>Fault Avoidance: </a:t>
            </a:r>
            <a:r>
              <a:rPr lang="en-US" sz="1800" dirty="0" smtClean="0"/>
              <a:t>“Always Possible?”  </a:t>
            </a:r>
            <a:r>
              <a:rPr lang="en-US" sz="1800" b="1" dirty="0" smtClean="0">
                <a:latin typeface="Arial Narrow" panose="020B0606020202030204" pitchFamily="34" charset="0"/>
              </a:rPr>
              <a:t>No</a:t>
            </a:r>
          </a:p>
          <a:p>
            <a:pPr marL="228600" lvl="1" indent="-58738">
              <a:buNone/>
              <a:defRPr/>
            </a:pPr>
            <a:r>
              <a:rPr lang="en-US" sz="1800" b="1" dirty="0" smtClean="0">
                <a:solidFill>
                  <a:srgbClr val="D0A200"/>
                </a:solidFill>
                <a:ea typeface="+mn-ea"/>
                <a:cs typeface="+mn-cs"/>
              </a:rPr>
              <a:t>Design Margin: </a:t>
            </a:r>
            <a:r>
              <a:rPr lang="en-US" sz="1800" dirty="0" smtClean="0"/>
              <a:t>“Always Adequate?”  </a:t>
            </a:r>
            <a:r>
              <a:rPr lang="en-US" sz="1800" b="1" dirty="0" smtClean="0">
                <a:latin typeface="Arial Narrow" panose="020B0606020202030204" pitchFamily="34" charset="0"/>
              </a:rPr>
              <a:t>No</a:t>
            </a:r>
          </a:p>
          <a:p>
            <a:pPr marL="228600" lvl="1" indent="-58738">
              <a:buNone/>
              <a:defRPr/>
            </a:pPr>
            <a:r>
              <a:rPr lang="en-US" sz="1800" b="1" dirty="0" smtClean="0">
                <a:solidFill>
                  <a:srgbClr val="D0A200"/>
                </a:solidFill>
                <a:ea typeface="+mn-ea"/>
                <a:cs typeface="+mn-cs"/>
              </a:rPr>
              <a:t>Modular Redundancy: </a:t>
            </a:r>
            <a:r>
              <a:rPr lang="en-US" sz="1800" dirty="0" smtClean="0"/>
              <a:t>“Always Recoverable?” </a:t>
            </a:r>
            <a:r>
              <a:rPr lang="en-US" sz="1800" b="1" dirty="0" smtClean="0">
                <a:latin typeface="Arial Narrow" panose="020B0606020202030204" pitchFamily="34" charset="0"/>
              </a:rPr>
              <a:t>No</a:t>
            </a:r>
          </a:p>
          <a:p>
            <a:pPr marL="228600" lvl="1" indent="-58738">
              <a:buNone/>
              <a:defRPr/>
            </a:pPr>
            <a:r>
              <a:rPr lang="en-US" sz="1800" b="1" dirty="0" smtClean="0">
                <a:solidFill>
                  <a:srgbClr val="D0A200"/>
                </a:solidFill>
                <a:ea typeface="+mn-ea"/>
                <a:cs typeface="+mn-cs"/>
              </a:rPr>
              <a:t>Autonomous Refurbishment: </a:t>
            </a:r>
            <a:r>
              <a:rPr lang="en-US" sz="1800" i="1" dirty="0" smtClean="0"/>
              <a:t>“Highly Flexible?”  </a:t>
            </a:r>
          </a:p>
          <a:p>
            <a:pPr marL="228600" lvl="1" indent="-58738">
              <a:buNone/>
              <a:defRPr/>
            </a:pPr>
            <a:r>
              <a:rPr lang="en-US" sz="1800" b="1" i="1" dirty="0" smtClean="0">
                <a:solidFill>
                  <a:srgbClr val="00B050"/>
                </a:solidFill>
              </a:rPr>
              <a:t>     Yes …  but how to achieve???</a:t>
            </a:r>
            <a:endParaRPr lang="en-US" sz="1800" i="1" dirty="0" smtClean="0">
              <a:solidFill>
                <a:srgbClr val="00B050"/>
              </a:solidFill>
            </a:endParaRPr>
          </a:p>
          <a:p>
            <a:pPr marL="228600" indent="-58738"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1600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0723" y="2581384"/>
            <a:ext cx="466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dirty="0">
                <a:solidFill>
                  <a:srgbClr val="EA00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2544" y="1756116"/>
            <a:ext cx="2519858" cy="1512895"/>
            <a:chOff x="6208293" y="2152930"/>
            <a:chExt cx="2944781" cy="1343742"/>
          </a:xfrm>
        </p:grpSpPr>
        <p:sp>
          <p:nvSpPr>
            <p:cNvPr id="7" name="Lightning Bolt 6"/>
            <p:cNvSpPr/>
            <p:nvPr/>
          </p:nvSpPr>
          <p:spPr bwMode="auto">
            <a:xfrm rot="1533433" flipH="1">
              <a:off x="7804160" y="2810872"/>
              <a:ext cx="334399" cy="685800"/>
            </a:xfrm>
            <a:prstGeom prst="lightningBol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8" name="Lightning Bolt 7"/>
            <p:cNvSpPr/>
            <p:nvPr/>
          </p:nvSpPr>
          <p:spPr bwMode="auto">
            <a:xfrm rot="1533433" flipH="1">
              <a:off x="6957202" y="2633745"/>
              <a:ext cx="334399" cy="685800"/>
            </a:xfrm>
            <a:prstGeom prst="lightningBol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9" name="Lightning Bolt 8"/>
            <p:cNvSpPr/>
            <p:nvPr/>
          </p:nvSpPr>
          <p:spPr bwMode="auto">
            <a:xfrm rot="1533433" flipH="1">
              <a:off x="7365867" y="2705941"/>
              <a:ext cx="334399" cy="685800"/>
            </a:xfrm>
            <a:prstGeom prst="lightningBolt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0" hangingPunct="0">
                <a:defRPr/>
              </a:pPr>
              <a:endPara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" name="Cloud Callout 9"/>
            <p:cNvSpPr/>
            <p:nvPr/>
          </p:nvSpPr>
          <p:spPr bwMode="auto">
            <a:xfrm>
              <a:off x="6352059" y="2152930"/>
              <a:ext cx="2657250" cy="918628"/>
            </a:xfrm>
            <a:prstGeom prst="cloudCallout">
              <a:avLst>
                <a:gd name="adj1" fmla="val -46974"/>
                <a:gd name="adj2" fmla="val 17406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1016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8293" y="2333474"/>
              <a:ext cx="2944781" cy="847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115888" algn="ctr" eaLnBrk="0" hangingPunct="0">
                <a:buFont typeface="Arial" panose="020B0604020202020204" pitchFamily="34" charset="0"/>
                <a:buChar char="•"/>
                <a:tabLst>
                  <a:tab pos="287338" algn="l"/>
                </a:tabLst>
                <a:defRPr/>
              </a:pPr>
              <a:r>
                <a:rPr lang="en-US" sz="1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r>
                <a:rPr lang="en-US" sz="1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nforeseen events</a:t>
              </a:r>
              <a:endParaRPr lang="en-US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9063" indent="-119063" algn="ctr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sz="1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restricted human </a:t>
              </a:r>
              <a:r>
                <a:rPr lang="en-US" sz="14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1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ntervention</a:t>
              </a:r>
              <a:endParaRPr lang="en-US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0" hangingPunct="0">
                <a:defRPr/>
              </a:pPr>
              <a:endParaRPr lang="en-US" sz="1400" dirty="0"/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81329" y="1625225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1" dirty="0" smtClean="0">
                <a:solidFill>
                  <a:srgbClr val="EA0000"/>
                </a:solidFill>
                <a:sym typeface="Wingdings" panose="05000000000000000000" pitchFamily="2" charset="2"/>
              </a:rPr>
              <a:t>X</a:t>
            </a:r>
            <a:endParaRPr lang="en-US" sz="2000" b="1" i="1" dirty="0">
              <a:solidFill>
                <a:srgbClr val="EA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81329" y="1969602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1" dirty="0" smtClean="0">
                <a:solidFill>
                  <a:srgbClr val="EA0000"/>
                </a:solidFill>
                <a:sym typeface="Wingdings" panose="05000000000000000000" pitchFamily="2" charset="2"/>
              </a:rPr>
              <a:t>X</a:t>
            </a:r>
            <a:endParaRPr lang="en-US" sz="2000" b="1" i="1" dirty="0">
              <a:solidFill>
                <a:srgbClr val="EA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1329" y="2331084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1" dirty="0">
                <a:solidFill>
                  <a:srgbClr val="EA0000"/>
                </a:solidFill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176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Embedded Fault-Handling</a:t>
            </a:r>
            <a:endParaRPr lang="en-US" sz="2200" b="1" dirty="0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 rot="155131" flipH="1">
            <a:off x="4644611" y="3085308"/>
            <a:ext cx="356933" cy="1086762"/>
          </a:xfrm>
          <a:prstGeom prst="curvedRightArrow">
            <a:avLst>
              <a:gd name="adj1" fmla="val 59685"/>
              <a:gd name="adj2" fmla="val 132017"/>
              <a:gd name="adj3" fmla="val 46395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D0A2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4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7" name="object 67"/>
          <p:cNvSpPr/>
          <p:nvPr/>
        </p:nvSpPr>
        <p:spPr>
          <a:xfrm rot="16200000">
            <a:off x="4174091" y="2240346"/>
            <a:ext cx="1024142" cy="6217985"/>
          </a:xfrm>
          <a:prstGeom prst="rect">
            <a:avLst/>
          </a:prstGeom>
          <a:gradFill>
            <a:gsLst>
              <a:gs pos="60000">
                <a:srgbClr val="00B050"/>
              </a:gs>
              <a:gs pos="42000">
                <a:srgbClr val="00B050"/>
              </a:gs>
              <a:gs pos="2500">
                <a:srgbClr val="FF0000"/>
              </a:gs>
              <a:gs pos="96250">
                <a:srgbClr val="FF0000"/>
              </a:gs>
              <a:gs pos="50000">
                <a:srgbClr val="00B050"/>
              </a:gs>
            </a:gsLst>
            <a:lin ang="5400000" scaled="1"/>
          </a:gradFill>
          <a:effectLst>
            <a:softEdge rad="190500"/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47821" y="5084903"/>
            <a:ext cx="132934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kern="0" cap="small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Not </a:t>
            </a:r>
            <a:r>
              <a:rPr lang="en-US" sz="1800" b="1" kern="0" cap="small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S</a:t>
            </a:r>
            <a:r>
              <a:rPr lang="en-US" sz="1800" b="1" kern="0" cap="small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ustainable</a:t>
            </a:r>
            <a:endParaRPr lang="en-US" sz="2400" b="1" cap="small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86403" y="5053872"/>
            <a:ext cx="142744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kern="0" cap="small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N</a:t>
            </a:r>
            <a:r>
              <a:rPr lang="en-US" sz="1800" b="1" kern="0" cap="small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ot</a:t>
            </a:r>
          </a:p>
          <a:p>
            <a:pPr>
              <a:lnSpc>
                <a:spcPct val="90000"/>
              </a:lnSpc>
            </a:pPr>
            <a:r>
              <a:rPr lang="en-US" sz="1800" b="1" kern="0" cap="small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S</a:t>
            </a:r>
            <a:r>
              <a:rPr lang="en-US" sz="1800" b="1" kern="0" cap="small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calable</a:t>
            </a:r>
            <a:endParaRPr lang="en-US" sz="2400" b="1" cap="small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757175" y="4575803"/>
            <a:ext cx="5815298" cy="21735"/>
          </a:xfrm>
          <a:prstGeom prst="lin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63922"/>
                  <a:invGamma/>
                </a:srgbClr>
              </a:gs>
            </a:gsLst>
            <a:lin ang="0" scaled="1"/>
          </a:gradFill>
          <a:ln w="69850" cap="flat" cmpd="sng" algn="ctr">
            <a:solidFill>
              <a:srgbClr val="3FCDFF">
                <a:alpha val="75000"/>
              </a:srgbClr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3604832" y="4267324"/>
            <a:ext cx="231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Granularity</a:t>
            </a:r>
            <a:endParaRPr lang="en-US" sz="2000" b="1" i="1" dirty="0">
              <a:solidFill>
                <a:srgbClr val="3FCD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58919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core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550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module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63458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CLB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59815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gate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59879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transistor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465" y="5063354"/>
            <a:ext cx="1326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+mj-lt"/>
              </a:rPr>
              <a:t>Evolvable</a:t>
            </a:r>
          </a:p>
          <a:p>
            <a:r>
              <a:rPr lang="en-US" sz="1600" kern="0" dirty="0" smtClean="0">
                <a:latin typeface="+mj-lt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5812" y="5063354"/>
            <a:ext cx="1629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+mj-lt"/>
              </a:rPr>
              <a:t>Static</a:t>
            </a:r>
          </a:p>
          <a:p>
            <a:r>
              <a:rPr lang="en-US" sz="1600" kern="0" dirty="0" smtClean="0">
                <a:latin typeface="+mj-lt"/>
              </a:rPr>
              <a:t>Redundancy</a:t>
            </a:r>
            <a:endParaRPr lang="en-US" sz="1600" kern="0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1808732" y="6041533"/>
            <a:ext cx="5850377" cy="18624"/>
          </a:xfrm>
          <a:prstGeom prst="lin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63922"/>
                  <a:invGamma/>
                </a:srgbClr>
              </a:gs>
            </a:gsLst>
            <a:lin ang="0" scaled="1"/>
          </a:gradFill>
          <a:ln w="69850" cap="flat" cmpd="sng" algn="ctr">
            <a:solidFill>
              <a:srgbClr val="3FCDFF">
                <a:alpha val="75000"/>
              </a:srgbClr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>
          <a:xfrm>
            <a:off x="3555223" y="6039802"/>
            <a:ext cx="2314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Adaptation</a:t>
            </a:r>
            <a:endParaRPr lang="en-US" sz="2000" b="1" i="1" dirty="0">
              <a:solidFill>
                <a:srgbClr val="3FCD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33943" y="5703607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none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33507" y="5679831"/>
            <a:ext cx="1311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routing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57444" y="5681455"/>
            <a:ext cx="1058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on-demand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98746" y="5063354"/>
            <a:ext cx="166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latin typeface="+mj-lt"/>
              </a:rPr>
              <a:t>In-situ</a:t>
            </a:r>
          </a:p>
          <a:p>
            <a:r>
              <a:rPr lang="en-US" sz="1600" kern="0" dirty="0" err="1" smtClean="0">
                <a:latin typeface="+mj-lt"/>
              </a:rPr>
              <a:t>Resynthesis</a:t>
            </a:r>
            <a:endParaRPr lang="en-US" sz="1600" kern="0" dirty="0" smtClean="0"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34916" y="4561943"/>
            <a:ext cx="931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LUT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03580" y="5703607"/>
            <a:ext cx="1337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kern="0" dirty="0" smtClean="0">
                <a:solidFill>
                  <a:srgbClr val="3FCDFF"/>
                </a:solidFill>
                <a:latin typeface="Arial Narrow" panose="020B0606020202030204" pitchFamily="34" charset="0"/>
              </a:rPr>
              <a:t>unconstrained</a:t>
            </a:r>
            <a:endParaRPr lang="en-US" sz="2000" i="1" dirty="0">
              <a:solidFill>
                <a:srgbClr val="3FCDFF"/>
              </a:solidFill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3963307" y="4267438"/>
            <a:ext cx="1634607" cy="217660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61431" y="3316911"/>
            <a:ext cx="3545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Arial Narrow" panose="020B0606020202030204" pitchFamily="34" charset="0"/>
              </a:rPr>
              <a:t>LUT-level Granularity</a:t>
            </a:r>
          </a:p>
          <a:p>
            <a:pPr marL="228600" indent="-228600" algn="l"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 Narrow" panose="020B0606020202030204" pitchFamily="34" charset="0"/>
              </a:rPr>
              <a:t>On-demand Adaptation</a:t>
            </a:r>
          </a:p>
          <a:p>
            <a:pPr marL="228600" indent="-228600" algn="l">
              <a:buFont typeface="Wingdings" panose="05000000000000000000" pitchFamily="2" charset="2"/>
              <a:buChar char="§"/>
            </a:pPr>
            <a:endParaRPr lang="en-US" sz="2000" b="1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145523" y="1060997"/>
            <a:ext cx="1059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Goal:</a:t>
            </a:r>
            <a:r>
              <a:rPr lang="en-US" sz="1600" b="1" dirty="0" smtClean="0"/>
              <a:t> </a:t>
            </a:r>
            <a:r>
              <a:rPr lang="en-US" sz="2000" i="1" dirty="0" smtClean="0">
                <a:latin typeface="Arial Narrow" panose="020B0606020202030204" pitchFamily="34" charset="0"/>
              </a:rPr>
              <a:t>How </a:t>
            </a:r>
            <a:r>
              <a:rPr lang="en-US" sz="2000" i="1" dirty="0">
                <a:latin typeface="Arial Narrow" panose="020B0606020202030204" pitchFamily="34" charset="0"/>
              </a:rPr>
              <a:t>many </a:t>
            </a:r>
            <a:r>
              <a:rPr lang="en-US" sz="2000" i="1" dirty="0" smtClean="0">
                <a:latin typeface="Arial Narrow" panose="020B0606020202030204" pitchFamily="34" charset="0"/>
              </a:rPr>
              <a:t>reconfigurable </a:t>
            </a:r>
            <a:r>
              <a:rPr lang="en-US" sz="2000" i="1" dirty="0">
                <a:latin typeface="Arial Narrow" panose="020B0606020202030204" pitchFamily="34" charset="0"/>
              </a:rPr>
              <a:t>resources are needed </a:t>
            </a:r>
            <a:r>
              <a:rPr lang="en-US" sz="2000" i="1" dirty="0" smtClean="0">
                <a:latin typeface="Arial Narrow" panose="020B0606020202030204" pitchFamily="34" charset="0"/>
              </a:rPr>
              <a:t>to </a:t>
            </a:r>
            <a:r>
              <a:rPr lang="en-US" sz="2000" i="1" dirty="0">
                <a:latin typeface="Arial Narrow" panose="020B0606020202030204" pitchFamily="34" charset="0"/>
              </a:rPr>
              <a:t>sustain </a:t>
            </a:r>
            <a:r>
              <a:rPr lang="en-US" sz="2000" i="1" dirty="0" smtClean="0">
                <a:latin typeface="Arial Narrow" panose="020B0606020202030204" pitchFamily="34" charset="0"/>
              </a:rPr>
              <a:t>functionality using evolution</a:t>
            </a:r>
            <a:r>
              <a:rPr lang="en-US" sz="2000" i="1" dirty="0">
                <a:latin typeface="Arial Narrow" panose="020B0606020202030204" pitchFamily="34" charset="0"/>
              </a:rPr>
              <a:t>?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48731" y="128587"/>
            <a:ext cx="4046538" cy="903288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Device Degradation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1841" y="1156228"/>
            <a:ext cx="8542868" cy="5621338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D0A2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69863" indent="-169863">
              <a:spcBef>
                <a:spcPts val="0"/>
              </a:spcBef>
              <a:spcAft>
                <a:spcPts val="200"/>
              </a:spcAft>
            </a:pPr>
            <a:r>
              <a:rPr lang="en-US" sz="2200" b="1" kern="0" dirty="0" smtClean="0">
                <a:solidFill>
                  <a:srgbClr val="D0A200"/>
                </a:solidFill>
              </a:rPr>
              <a:t>Aging-induced</a:t>
            </a:r>
            <a:r>
              <a:rPr lang="en-US" b="0" i="1" kern="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b="0" i="1" kern="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</a:t>
            </a:r>
            <a:r>
              <a:rPr lang="en-US" b="0" i="1" kern="0" dirty="0" smtClean="0">
                <a:solidFill>
                  <a:srgbClr val="EA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</a:t>
            </a:r>
            <a:r>
              <a:rPr lang="en-US" b="0" i="1" kern="0" dirty="0" smtClean="0">
                <a:solidFill>
                  <a:srgbClr val="EA0000"/>
                </a:solidFill>
                <a:latin typeface="Arial Narrow" panose="020B0606020202030204" pitchFamily="34" charset="0"/>
              </a:rPr>
              <a:t>rogressive during mission</a:t>
            </a:r>
            <a:endParaRPr lang="en-US" b="0" i="1" kern="0" dirty="0">
              <a:solidFill>
                <a:srgbClr val="EA0000"/>
              </a:solidFill>
              <a:latin typeface="Arial Narrow" panose="020B0606020202030204" pitchFamily="34" charset="0"/>
            </a:endParaRPr>
          </a:p>
          <a:p>
            <a:pPr marL="457200" lvl="1" indent="-228600"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sz="1700" b="1" kern="0" dirty="0" err="1" smtClean="0"/>
              <a:t>Electromigration</a:t>
            </a:r>
            <a:r>
              <a:rPr lang="en-US" kern="0" dirty="0" smtClean="0"/>
              <a:t>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kern="0" dirty="0" smtClean="0"/>
              <a:t>        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500" kern="0" dirty="0" smtClean="0"/>
              <a:t>conductors at increased temperatures morph due to high current density: opens/shorts</a:t>
            </a:r>
            <a:r>
              <a:rPr lang="en-US" sz="1500" i="1" kern="0" dirty="0" smtClean="0"/>
              <a:t> </a:t>
            </a:r>
          </a:p>
          <a:p>
            <a:pPr marL="457200" lvl="1" indent="-228600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sz="1700" b="1" kern="0" dirty="0"/>
              <a:t>Time-Dependent Dielectric Breakdown (TDDB)</a:t>
            </a:r>
          </a:p>
          <a:p>
            <a:pPr marL="2286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• </a:t>
            </a:r>
            <a:r>
              <a:rPr lang="en-US" sz="1500" kern="0" dirty="0"/>
              <a:t>oxide layer insulator properties breakdown due to electric field </a:t>
            </a:r>
            <a:r>
              <a:rPr lang="en-US" sz="1500" kern="0" dirty="0" smtClean="0"/>
              <a:t>exposure:  </a:t>
            </a:r>
            <a:r>
              <a:rPr lang="en-US" sz="1500" i="1" kern="0" dirty="0" smtClean="0"/>
              <a:t>R</a:t>
            </a:r>
            <a:r>
              <a:rPr lang="en-US" sz="1500" i="1" kern="0" baseline="-25000" dirty="0" smtClean="0"/>
              <a:t>GC</a:t>
            </a:r>
            <a:r>
              <a:rPr lang="en-US" sz="1500" i="1" kern="0" dirty="0" smtClean="0"/>
              <a:t> </a:t>
            </a:r>
            <a:endParaRPr lang="en-US" sz="1500" i="1" kern="0" dirty="0"/>
          </a:p>
          <a:p>
            <a:pPr marL="457200" lvl="1" indent="-228600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sz="1700" b="1" kern="0" dirty="0"/>
              <a:t>Bias Temperature Instability (BTI)</a:t>
            </a:r>
          </a:p>
          <a:p>
            <a:pPr marL="2286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400" kern="0" dirty="0" smtClean="0"/>
              <a:t>         </a:t>
            </a:r>
            <a:r>
              <a:rPr lang="en-US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500" kern="0" dirty="0"/>
              <a:t>dangling bonds at Si-SiO</a:t>
            </a:r>
            <a:r>
              <a:rPr lang="en-US" sz="1500" kern="0" baseline="-25000" dirty="0"/>
              <a:t>2</a:t>
            </a:r>
            <a:r>
              <a:rPr lang="en-US" sz="1500" kern="0" dirty="0"/>
              <a:t> interface form interface traps in channel, </a:t>
            </a:r>
          </a:p>
          <a:p>
            <a:pPr marL="2286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500" kern="0" dirty="0"/>
              <a:t>         </a:t>
            </a:r>
            <a:r>
              <a:rPr lang="en-US" sz="1500" kern="0" dirty="0" smtClean="0"/>
              <a:t>  </a:t>
            </a:r>
            <a:r>
              <a:rPr lang="en-US" sz="1500" kern="0" dirty="0"/>
              <a:t>interface traps become progressively occupied by </a:t>
            </a:r>
            <a:r>
              <a:rPr lang="en-US" sz="1500" kern="0" dirty="0" smtClean="0"/>
              <a:t>carriers: </a:t>
            </a:r>
            <a:r>
              <a:rPr lang="en-US" sz="1500" kern="0" dirty="0"/>
              <a:t> </a:t>
            </a:r>
            <a:r>
              <a:rPr lang="en-US" sz="1500" i="1" kern="0" dirty="0" err="1" smtClean="0"/>
              <a:t>V</a:t>
            </a:r>
            <a:r>
              <a:rPr lang="en-US" sz="1500" i="1" kern="0" baseline="-25000" dirty="0" err="1" smtClean="0"/>
              <a:t>th</a:t>
            </a:r>
            <a:endParaRPr lang="en-US" sz="1500" i="1" kern="0" baseline="-25000" dirty="0"/>
          </a:p>
          <a:p>
            <a:pPr marL="457200" lvl="1" indent="-228600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sz="1700" b="1" kern="0" dirty="0"/>
              <a:t>Thermal Cycling</a:t>
            </a:r>
          </a:p>
          <a:p>
            <a:pPr marL="2286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• </a:t>
            </a:r>
            <a:r>
              <a:rPr lang="en-US" sz="1500" kern="0" dirty="0"/>
              <a:t>bulk heating/cooling of </a:t>
            </a:r>
            <a:r>
              <a:rPr lang="en-US" sz="1500" kern="0" dirty="0" smtClean="0"/>
              <a:t>chip/package: intermittent </a:t>
            </a:r>
            <a:r>
              <a:rPr lang="en-US" sz="1500" kern="0" dirty="0"/>
              <a:t>or permanent faults</a:t>
            </a:r>
          </a:p>
          <a:p>
            <a:pPr marL="228600" lvl="1" indent="0">
              <a:lnSpc>
                <a:spcPct val="106000"/>
              </a:lnSpc>
              <a:spcBef>
                <a:spcPts val="0"/>
              </a:spcBef>
              <a:buNone/>
            </a:pPr>
            <a:endParaRPr lang="en-US" sz="500" kern="0" dirty="0" smtClean="0">
              <a:latin typeface="Arial Narrow" panose="020B0606020202030204" pitchFamily="34" charset="0"/>
            </a:endParaRPr>
          </a:p>
          <a:p>
            <a:pPr marL="169863" indent="-169863">
              <a:spcBef>
                <a:spcPts val="1200"/>
              </a:spcBef>
              <a:spcAft>
                <a:spcPts val="200"/>
              </a:spcAft>
            </a:pPr>
            <a:r>
              <a:rPr lang="en-US" sz="2200" kern="0" dirty="0" smtClean="0">
                <a:latin typeface="Arial" pitchFamily="34" charset="0"/>
              </a:rPr>
              <a:t>Radiation-induced</a:t>
            </a:r>
            <a:r>
              <a:rPr lang="en-US" b="0" i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en-US" b="0" i="1" kern="0" dirty="0" smtClean="0">
                <a:solidFill>
                  <a:srgbClr val="EA0000"/>
                </a:solidFill>
                <a:latin typeface="Arial Narrow" panose="020B0606020202030204" pitchFamily="34" charset="0"/>
              </a:rPr>
              <a:t>spontaneous </a:t>
            </a:r>
            <a:r>
              <a:rPr lang="en-US" b="0" i="1" kern="0" dirty="0">
                <a:solidFill>
                  <a:srgbClr val="EA0000"/>
                </a:solidFill>
                <a:latin typeface="Arial Narrow" panose="020B0606020202030204" pitchFamily="34" charset="0"/>
              </a:rPr>
              <a:t>during mission</a:t>
            </a:r>
          </a:p>
          <a:p>
            <a:pPr marL="457200" lvl="1" indent="-228600">
              <a:lnSpc>
                <a:spcPct val="106000"/>
              </a:lnSpc>
              <a:spcBef>
                <a:spcPts val="200"/>
              </a:spcBef>
              <a:buFont typeface="Arial" panose="020B0604020202020204" pitchFamily="34" charset="0"/>
              <a:buChar char="–"/>
            </a:pPr>
            <a:r>
              <a:rPr lang="en-US" sz="1700" b="1" kern="0" dirty="0" smtClean="0"/>
              <a:t>Single </a:t>
            </a:r>
            <a:r>
              <a:rPr lang="en-US" sz="1700" b="1" kern="0" dirty="0"/>
              <a:t>Event Upset (SEU</a:t>
            </a:r>
            <a:r>
              <a:rPr lang="en-US" sz="1700" b="1" kern="0" dirty="0" smtClean="0"/>
              <a:t>)</a:t>
            </a:r>
            <a:endParaRPr lang="en-US" sz="1700" b="1" kern="0" dirty="0"/>
          </a:p>
          <a:p>
            <a:pPr marL="631825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5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500" b="1" kern="0" dirty="0" smtClean="0"/>
              <a:t>Soft Errors</a:t>
            </a:r>
            <a:r>
              <a:rPr lang="en-US" sz="1500" kern="0" dirty="0" smtClean="0"/>
              <a:t>”: </a:t>
            </a:r>
            <a:r>
              <a:rPr lang="en-US" sz="1500" kern="0" dirty="0"/>
              <a:t>alpha particle collision creates electron-hole pair in </a:t>
            </a:r>
            <a:r>
              <a:rPr lang="en-US" sz="1500" kern="0" dirty="0" smtClean="0"/>
              <a:t>substrate,  </a:t>
            </a:r>
            <a:endParaRPr lang="en-US" sz="1500" kern="0" dirty="0"/>
          </a:p>
          <a:p>
            <a:pPr marL="228600" lvl="1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500" kern="0" dirty="0"/>
              <a:t>    </a:t>
            </a:r>
            <a:r>
              <a:rPr lang="en-US" sz="1500" kern="0" dirty="0" smtClean="0"/>
              <a:t>       charge </a:t>
            </a:r>
            <a:r>
              <a:rPr lang="en-US" sz="1500" kern="0" dirty="0"/>
              <a:t>collected at device terminals may upset logic state</a:t>
            </a:r>
          </a:p>
          <a:p>
            <a:pPr marL="457200" lvl="1" indent="-228600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sz="1700" b="1" kern="0" dirty="0"/>
              <a:t>Single Event </a:t>
            </a:r>
            <a:r>
              <a:rPr lang="en-US" sz="1700" b="1" kern="0" dirty="0" err="1"/>
              <a:t>Latchup</a:t>
            </a:r>
            <a:r>
              <a:rPr lang="en-US" sz="1700" b="1" kern="0" dirty="0"/>
              <a:t> (SEL) 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• </a:t>
            </a:r>
            <a:r>
              <a:rPr lang="en-US" sz="1500" kern="0" dirty="0"/>
              <a:t>local permanent damage from highly energetic single burst</a:t>
            </a:r>
          </a:p>
          <a:p>
            <a:pPr marL="457200" lvl="1" indent="-228600"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sz="1700" b="1" kern="0" dirty="0"/>
              <a:t>Total Ionizing Dose (TID) </a:t>
            </a:r>
          </a:p>
          <a:p>
            <a:pPr marL="628650" lvl="2" indent="0">
              <a:spcBef>
                <a:spcPts val="0"/>
              </a:spcBef>
              <a:buNone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500" kern="0" dirty="0"/>
              <a:t>cumulative damage due to lifetime radiation exposure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634341" y="1406762"/>
            <a:ext cx="28786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EA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3117721" y="4357950"/>
            <a:ext cx="28786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EA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565802" y="3162615"/>
            <a:ext cx="0" cy="2159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877393" y="2419823"/>
            <a:ext cx="0" cy="2159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106F3B8-70AC-4460-8658-3720F5A61D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-52844" y="-25425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427"/>
            <a:ext cx="9144000" cy="719137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Role of Sustainability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CB510-D5EC-43F4-88C9-86956585534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29250" y="1517190"/>
            <a:ext cx="2998952" cy="4226542"/>
            <a:chOff x="5601320" y="1703300"/>
            <a:chExt cx="2998952" cy="4226542"/>
          </a:xfrm>
        </p:grpSpPr>
        <p:grpSp>
          <p:nvGrpSpPr>
            <p:cNvPr id="55" name="Group 54"/>
            <p:cNvGrpSpPr/>
            <p:nvPr/>
          </p:nvGrpSpPr>
          <p:grpSpPr>
            <a:xfrm>
              <a:off x="5601320" y="1703300"/>
              <a:ext cx="2855131" cy="3890924"/>
              <a:chOff x="5787594" y="1971103"/>
              <a:chExt cx="2855131" cy="3890924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787594" y="1971103"/>
                <a:ext cx="2855131" cy="3890924"/>
                <a:chOff x="5799374" y="1847065"/>
                <a:chExt cx="2855131" cy="3890924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799374" y="1847065"/>
                  <a:ext cx="2855131" cy="3890924"/>
                  <a:chOff x="259664" y="1489259"/>
                  <a:chExt cx="3175211" cy="4220017"/>
                </a:xfrm>
              </p:grpSpPr>
              <p:sp>
                <p:nvSpPr>
                  <p:cNvPr id="45" name="Explosion 2 44"/>
                  <p:cNvSpPr/>
                  <p:nvPr/>
                </p:nvSpPr>
                <p:spPr bwMode="auto">
                  <a:xfrm>
                    <a:off x="1012558" y="4848817"/>
                    <a:ext cx="1071171" cy="836860"/>
                  </a:xfrm>
                  <a:custGeom>
                    <a:avLst/>
                    <a:gdLst>
                      <a:gd name="connsiteX0" fmla="*/ 11462 w 21600"/>
                      <a:gd name="connsiteY0" fmla="*/ 4342 h 21600"/>
                      <a:gd name="connsiteX1" fmla="*/ 14790 w 21600"/>
                      <a:gd name="connsiteY1" fmla="*/ 0 h 21600"/>
                      <a:gd name="connsiteX2" fmla="*/ 14525 w 21600"/>
                      <a:gd name="connsiteY2" fmla="*/ 5777 h 21600"/>
                      <a:gd name="connsiteX3" fmla="*/ 18007 w 21600"/>
                      <a:gd name="connsiteY3" fmla="*/ 3172 h 21600"/>
                      <a:gd name="connsiteX4" fmla="*/ 16380 w 21600"/>
                      <a:gd name="connsiteY4" fmla="*/ 6532 h 21600"/>
                      <a:gd name="connsiteX5" fmla="*/ 21600 w 21600"/>
                      <a:gd name="connsiteY5" fmla="*/ 6645 h 21600"/>
                      <a:gd name="connsiteX6" fmla="*/ 16985 w 21600"/>
                      <a:gd name="connsiteY6" fmla="*/ 9402 h 21600"/>
                      <a:gd name="connsiteX7" fmla="*/ 18270 w 21600"/>
                      <a:gd name="connsiteY7" fmla="*/ 11290 h 21600"/>
                      <a:gd name="connsiteX8" fmla="*/ 16380 w 21600"/>
                      <a:gd name="connsiteY8" fmla="*/ 12310 h 21600"/>
                      <a:gd name="connsiteX9" fmla="*/ 18877 w 21600"/>
                      <a:gd name="connsiteY9" fmla="*/ 15632 h 21600"/>
                      <a:gd name="connsiteX10" fmla="*/ 14640 w 21600"/>
                      <a:gd name="connsiteY10" fmla="*/ 14350 h 21600"/>
                      <a:gd name="connsiteX11" fmla="*/ 14942 w 21600"/>
                      <a:gd name="connsiteY11" fmla="*/ 17370 h 21600"/>
                      <a:gd name="connsiteX12" fmla="*/ 12180 w 21600"/>
                      <a:gd name="connsiteY12" fmla="*/ 15935 h 21600"/>
                      <a:gd name="connsiteX13" fmla="*/ 11612 w 21600"/>
                      <a:gd name="connsiteY13" fmla="*/ 18842 h 21600"/>
                      <a:gd name="connsiteX14" fmla="*/ 9872 w 21600"/>
                      <a:gd name="connsiteY14" fmla="*/ 17370 h 21600"/>
                      <a:gd name="connsiteX15" fmla="*/ 8700 w 21600"/>
                      <a:gd name="connsiteY15" fmla="*/ 19712 h 21600"/>
                      <a:gd name="connsiteX16" fmla="*/ 7527 w 21600"/>
                      <a:gd name="connsiteY16" fmla="*/ 18125 h 21600"/>
                      <a:gd name="connsiteX17" fmla="*/ 4917 w 21600"/>
                      <a:gd name="connsiteY17" fmla="*/ 21600 h 21600"/>
                      <a:gd name="connsiteX18" fmla="*/ 4805 w 21600"/>
                      <a:gd name="connsiteY18" fmla="*/ 18240 h 21600"/>
                      <a:gd name="connsiteX19" fmla="*/ 1285 w 21600"/>
                      <a:gd name="connsiteY19" fmla="*/ 17825 h 21600"/>
                      <a:gd name="connsiteX20" fmla="*/ 3330 w 21600"/>
                      <a:gd name="connsiteY20" fmla="*/ 15370 h 21600"/>
                      <a:gd name="connsiteX21" fmla="*/ 0 w 21600"/>
                      <a:gd name="connsiteY21" fmla="*/ 12877 h 21600"/>
                      <a:gd name="connsiteX22" fmla="*/ 3935 w 21600"/>
                      <a:gd name="connsiteY22" fmla="*/ 11592 h 21600"/>
                      <a:gd name="connsiteX23" fmla="*/ 1172 w 21600"/>
                      <a:gd name="connsiteY23" fmla="*/ 8270 h 21600"/>
                      <a:gd name="connsiteX24" fmla="*/ 5372 w 21600"/>
                      <a:gd name="connsiteY24" fmla="*/ 7817 h 21600"/>
                      <a:gd name="connsiteX25" fmla="*/ 4502 w 21600"/>
                      <a:gd name="connsiteY25" fmla="*/ 3625 h 21600"/>
                      <a:gd name="connsiteX26" fmla="*/ 8550 w 21600"/>
                      <a:gd name="connsiteY26" fmla="*/ 6382 h 21600"/>
                      <a:gd name="connsiteX27" fmla="*/ 9722 w 21600"/>
                      <a:gd name="connsiteY27" fmla="*/ 1887 h 21600"/>
                      <a:gd name="connsiteX28" fmla="*/ 11462 w 21600"/>
                      <a:gd name="connsiteY28" fmla="*/ 4342 h 21600"/>
                      <a:gd name="connsiteX0" fmla="*/ 11462 w 21600"/>
                      <a:gd name="connsiteY0" fmla="*/ 4342 h 21600"/>
                      <a:gd name="connsiteX1" fmla="*/ 14790 w 21600"/>
                      <a:gd name="connsiteY1" fmla="*/ 0 h 21600"/>
                      <a:gd name="connsiteX2" fmla="*/ 14525 w 21600"/>
                      <a:gd name="connsiteY2" fmla="*/ 5777 h 21600"/>
                      <a:gd name="connsiteX3" fmla="*/ 18007 w 21600"/>
                      <a:gd name="connsiteY3" fmla="*/ 3172 h 21600"/>
                      <a:gd name="connsiteX4" fmla="*/ 16380 w 21600"/>
                      <a:gd name="connsiteY4" fmla="*/ 6532 h 21600"/>
                      <a:gd name="connsiteX5" fmla="*/ 21600 w 21600"/>
                      <a:gd name="connsiteY5" fmla="*/ 6645 h 21600"/>
                      <a:gd name="connsiteX6" fmla="*/ 16985 w 21600"/>
                      <a:gd name="connsiteY6" fmla="*/ 9402 h 21600"/>
                      <a:gd name="connsiteX7" fmla="*/ 18270 w 21600"/>
                      <a:gd name="connsiteY7" fmla="*/ 11290 h 21600"/>
                      <a:gd name="connsiteX8" fmla="*/ 16380 w 21600"/>
                      <a:gd name="connsiteY8" fmla="*/ 12310 h 21600"/>
                      <a:gd name="connsiteX9" fmla="*/ 18877 w 21600"/>
                      <a:gd name="connsiteY9" fmla="*/ 15632 h 21600"/>
                      <a:gd name="connsiteX10" fmla="*/ 14960 w 21600"/>
                      <a:gd name="connsiteY10" fmla="*/ 14617 h 21600"/>
                      <a:gd name="connsiteX11" fmla="*/ 14942 w 21600"/>
                      <a:gd name="connsiteY11" fmla="*/ 17370 h 21600"/>
                      <a:gd name="connsiteX12" fmla="*/ 12180 w 21600"/>
                      <a:gd name="connsiteY12" fmla="*/ 15935 h 21600"/>
                      <a:gd name="connsiteX13" fmla="*/ 11612 w 21600"/>
                      <a:gd name="connsiteY13" fmla="*/ 18842 h 21600"/>
                      <a:gd name="connsiteX14" fmla="*/ 9872 w 21600"/>
                      <a:gd name="connsiteY14" fmla="*/ 17370 h 21600"/>
                      <a:gd name="connsiteX15" fmla="*/ 8700 w 21600"/>
                      <a:gd name="connsiteY15" fmla="*/ 19712 h 21600"/>
                      <a:gd name="connsiteX16" fmla="*/ 7527 w 21600"/>
                      <a:gd name="connsiteY16" fmla="*/ 18125 h 21600"/>
                      <a:gd name="connsiteX17" fmla="*/ 4917 w 21600"/>
                      <a:gd name="connsiteY17" fmla="*/ 21600 h 21600"/>
                      <a:gd name="connsiteX18" fmla="*/ 4805 w 21600"/>
                      <a:gd name="connsiteY18" fmla="*/ 18240 h 21600"/>
                      <a:gd name="connsiteX19" fmla="*/ 1285 w 21600"/>
                      <a:gd name="connsiteY19" fmla="*/ 17825 h 21600"/>
                      <a:gd name="connsiteX20" fmla="*/ 3330 w 21600"/>
                      <a:gd name="connsiteY20" fmla="*/ 15370 h 21600"/>
                      <a:gd name="connsiteX21" fmla="*/ 0 w 21600"/>
                      <a:gd name="connsiteY21" fmla="*/ 12877 h 21600"/>
                      <a:gd name="connsiteX22" fmla="*/ 3935 w 21600"/>
                      <a:gd name="connsiteY22" fmla="*/ 11592 h 21600"/>
                      <a:gd name="connsiteX23" fmla="*/ 1172 w 21600"/>
                      <a:gd name="connsiteY23" fmla="*/ 8270 h 21600"/>
                      <a:gd name="connsiteX24" fmla="*/ 5372 w 21600"/>
                      <a:gd name="connsiteY24" fmla="*/ 7817 h 21600"/>
                      <a:gd name="connsiteX25" fmla="*/ 4502 w 21600"/>
                      <a:gd name="connsiteY25" fmla="*/ 3625 h 21600"/>
                      <a:gd name="connsiteX26" fmla="*/ 8550 w 21600"/>
                      <a:gd name="connsiteY26" fmla="*/ 6382 h 21600"/>
                      <a:gd name="connsiteX27" fmla="*/ 9722 w 21600"/>
                      <a:gd name="connsiteY27" fmla="*/ 1887 h 21600"/>
                      <a:gd name="connsiteX28" fmla="*/ 11462 w 21600"/>
                      <a:gd name="connsiteY28" fmla="*/ 4342 h 2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1600" h="21600">
                        <a:moveTo>
                          <a:pt x="11462" y="4342"/>
                        </a:moveTo>
                        <a:lnTo>
                          <a:pt x="14790" y="0"/>
                        </a:lnTo>
                        <a:cubicBezTo>
                          <a:pt x="14702" y="1926"/>
                          <a:pt x="14613" y="3851"/>
                          <a:pt x="14525" y="5777"/>
                        </a:cubicBezTo>
                        <a:lnTo>
                          <a:pt x="18007" y="3172"/>
                        </a:lnTo>
                        <a:lnTo>
                          <a:pt x="16380" y="6532"/>
                        </a:lnTo>
                        <a:lnTo>
                          <a:pt x="21600" y="6645"/>
                        </a:lnTo>
                        <a:lnTo>
                          <a:pt x="16985" y="9402"/>
                        </a:lnTo>
                        <a:lnTo>
                          <a:pt x="18270" y="11290"/>
                        </a:lnTo>
                        <a:lnTo>
                          <a:pt x="16380" y="12310"/>
                        </a:lnTo>
                        <a:lnTo>
                          <a:pt x="18877" y="15632"/>
                        </a:lnTo>
                        <a:cubicBezTo>
                          <a:pt x="17465" y="15205"/>
                          <a:pt x="16372" y="15044"/>
                          <a:pt x="14960" y="14617"/>
                        </a:cubicBezTo>
                        <a:cubicBezTo>
                          <a:pt x="15061" y="15624"/>
                          <a:pt x="14841" y="16363"/>
                          <a:pt x="14942" y="17370"/>
                        </a:cubicBezTo>
                        <a:lnTo>
                          <a:pt x="12180" y="15935"/>
                        </a:lnTo>
                        <a:lnTo>
                          <a:pt x="11612" y="18842"/>
                        </a:lnTo>
                        <a:lnTo>
                          <a:pt x="9872" y="17370"/>
                        </a:lnTo>
                        <a:lnTo>
                          <a:pt x="8700" y="19712"/>
                        </a:lnTo>
                        <a:lnTo>
                          <a:pt x="7527" y="18125"/>
                        </a:lnTo>
                        <a:lnTo>
                          <a:pt x="4917" y="21600"/>
                        </a:lnTo>
                        <a:cubicBezTo>
                          <a:pt x="4880" y="20480"/>
                          <a:pt x="4842" y="19360"/>
                          <a:pt x="4805" y="18240"/>
                        </a:cubicBezTo>
                        <a:lnTo>
                          <a:pt x="1285" y="17825"/>
                        </a:lnTo>
                        <a:lnTo>
                          <a:pt x="3330" y="15370"/>
                        </a:lnTo>
                        <a:lnTo>
                          <a:pt x="0" y="12877"/>
                        </a:lnTo>
                        <a:lnTo>
                          <a:pt x="3935" y="11592"/>
                        </a:lnTo>
                        <a:lnTo>
                          <a:pt x="1172" y="8270"/>
                        </a:lnTo>
                        <a:lnTo>
                          <a:pt x="5372" y="7817"/>
                        </a:lnTo>
                        <a:lnTo>
                          <a:pt x="4502" y="3625"/>
                        </a:lnTo>
                        <a:lnTo>
                          <a:pt x="8550" y="6382"/>
                        </a:lnTo>
                        <a:lnTo>
                          <a:pt x="9722" y="1887"/>
                        </a:lnTo>
                        <a:lnTo>
                          <a:pt x="11462" y="4342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EA0000">
                        <a:alpha val="50000"/>
                      </a:srgb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3200" b="1" i="1" dirty="0">
                      <a:solidFill>
                        <a:srgbClr val="FF0000"/>
                      </a:solidFill>
                      <a:sym typeface="Wingdings" pitchFamily="2" charset="2"/>
                    </a:endParaRPr>
                  </a:p>
                </p:txBody>
              </p:sp>
              <p:sp>
                <p:nvSpPr>
                  <p:cNvPr id="60" name="Explosion 2 59"/>
                  <p:cNvSpPr/>
                  <p:nvPr/>
                </p:nvSpPr>
                <p:spPr bwMode="auto">
                  <a:xfrm rot="12281968">
                    <a:off x="1944726" y="1489259"/>
                    <a:ext cx="1473610" cy="983174"/>
                  </a:xfrm>
                  <a:prstGeom prst="irregularSeal2">
                    <a:avLst/>
                  </a:prstGeom>
                  <a:noFill/>
                  <a:ln w="12700">
                    <a:solidFill>
                      <a:srgbClr val="EA0000">
                        <a:alpha val="50000"/>
                      </a:srgbClr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3200" b="1" i="1" dirty="0">
                      <a:solidFill>
                        <a:srgbClr val="FF0000"/>
                      </a:solidFill>
                      <a:sym typeface="Wingdings" pitchFamily="2" charset="2"/>
                    </a:endParaRPr>
                  </a:p>
                </p:txBody>
              </p: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59664" y="1541854"/>
                    <a:ext cx="3175211" cy="4167422"/>
                    <a:chOff x="259664" y="1541854"/>
                    <a:chExt cx="3175211" cy="4167422"/>
                  </a:xfrm>
                </p:grpSpPr>
                <p:sp>
                  <p:nvSpPr>
                    <p:cNvPr id="43045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1446" y="2608181"/>
                      <a:ext cx="2305507" cy="2072235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  <a:effectLst>
                      <a:prstShdw prst="shdw17" dist="17961" dir="2700000">
                        <a:srgbClr val="005C5C"/>
                      </a:prstShdw>
                    </a:effectLst>
                    <a:scene3d>
                      <a:camera prst="orthographicFront"/>
                      <a:lightRig rig="threePt" dir="t"/>
                    </a:scene3d>
                    <a:sp3d prstMaterial="metal">
                      <a:bevelT w="114300" prst="artDeco"/>
                      <a:bevelB w="114300" prst="artDeco"/>
                    </a:sp3d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85000"/>
                        </a:lnSpc>
                      </a:pPr>
                      <a:r>
                        <a:rPr lang="en-US" sz="3000" b="1" i="1" spc="-15" dirty="0" smtClean="0">
                          <a:solidFill>
                            <a:srgbClr val="FFFF99"/>
                          </a:solidFill>
                          <a:latin typeface="Arial Narrow" panose="020B0606020202030204" pitchFamily="34" charset="0"/>
                          <a:cs typeface="Arial"/>
                        </a:rPr>
                        <a:t>Billions of</a:t>
                      </a:r>
                      <a:endParaRPr lang="en-US" sz="3000" b="1" i="1" spc="-15" dirty="0">
                        <a:solidFill>
                          <a:srgbClr val="FFFF99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  <a:p>
                      <a:pPr algn="ctr" eaLnBrk="1" hangingPunct="1">
                        <a:lnSpc>
                          <a:spcPct val="85000"/>
                        </a:lnSpc>
                      </a:pPr>
                      <a:r>
                        <a:rPr lang="en-US" sz="3000" b="1" i="1" spc="-15" dirty="0" smtClean="0">
                          <a:solidFill>
                            <a:srgbClr val="FFFF99"/>
                          </a:solidFill>
                          <a:latin typeface="Arial Narrow" panose="020B0606020202030204" pitchFamily="34" charset="0"/>
                          <a:cs typeface="Arial"/>
                        </a:rPr>
                        <a:t>Transistors</a:t>
                      </a:r>
                      <a:endParaRPr lang="en-US" sz="3000" b="1" i="1" spc="-15" dirty="0">
                        <a:solidFill>
                          <a:srgbClr val="FFFF99"/>
                        </a:solidFill>
                        <a:latin typeface="Arial Narrow" panose="020B0606020202030204" pitchFamily="34" charset="0"/>
                        <a:cs typeface="Arial"/>
                      </a:endParaRPr>
                    </a:p>
                  </p:txBody>
                </p:sp>
                <p:grpSp>
                  <p:nvGrpSpPr>
                    <p:cNvPr id="12" name="Group 11"/>
                    <p:cNvGrpSpPr/>
                    <p:nvPr/>
                  </p:nvGrpSpPr>
                  <p:grpSpPr>
                    <a:xfrm>
                      <a:off x="2350154" y="4448866"/>
                      <a:ext cx="1084721" cy="1260410"/>
                      <a:chOff x="3234382" y="4366847"/>
                      <a:chExt cx="1084721" cy="1260410"/>
                    </a:xfrm>
                  </p:grpSpPr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3234382" y="5004287"/>
                        <a:ext cx="1084721" cy="62297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ct val="87000"/>
                          </a:lnSpc>
                        </a:pPr>
                        <a:r>
                          <a:rPr lang="en-US" sz="12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Arial Narrow" panose="020B0606020202030204" pitchFamily="34" charset="0"/>
                          </a:rPr>
                          <a:t>local permanent damage</a:t>
                        </a:r>
                        <a:endParaRPr lang="en-US" sz="11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endParaRPr>
                      </a:p>
                    </p:txBody>
                  </p:sp>
                  <p:cxnSp>
                    <p:nvCxnSpPr>
                      <p:cNvPr id="7" name="Straight Connector 6"/>
                      <p:cNvCxnSpPr>
                        <a:stCxn id="73" idx="2"/>
                        <a:endCxn id="69" idx="25"/>
                      </p:cNvCxnSpPr>
                      <p:nvPr/>
                    </p:nvCxnSpPr>
                    <p:spPr bwMode="auto">
                      <a:xfrm>
                        <a:off x="3631847" y="4366847"/>
                        <a:ext cx="137248" cy="476064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rgbClr val="EA0000">
                            <a:alpha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44" name="Straight Connector 43"/>
                    <p:cNvCxnSpPr>
                      <a:stCxn id="74" idx="0"/>
                    </p:cNvCxnSpPr>
                    <p:nvPr/>
                  </p:nvCxnSpPr>
                  <p:spPr bwMode="auto">
                    <a:xfrm flipH="1">
                      <a:off x="1577406" y="4515746"/>
                      <a:ext cx="69471" cy="502717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EA0000">
                          <a:alpha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1051473" y="5047841"/>
                      <a:ext cx="926395" cy="4606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>
                        <a:defRPr sz="12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</a:defRPr>
                      </a:lvl1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aging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effects</a:t>
                      </a:r>
                    </a:p>
                  </p:txBody>
                </p:sp>
                <p:grpSp>
                  <p:nvGrpSpPr>
                    <p:cNvPr id="48" name="Group 47"/>
                    <p:cNvGrpSpPr/>
                    <p:nvPr/>
                  </p:nvGrpSpPr>
                  <p:grpSpPr>
                    <a:xfrm rot="10800000">
                      <a:off x="259664" y="1541854"/>
                      <a:ext cx="1386889" cy="1263689"/>
                      <a:chOff x="3094085" y="4306591"/>
                      <a:chExt cx="1374619" cy="1625315"/>
                    </a:xfrm>
                  </p:grpSpPr>
                  <p:cxnSp>
                    <p:nvCxnSpPr>
                      <p:cNvPr id="49" name="Straight Connector 48"/>
                      <p:cNvCxnSpPr/>
                      <p:nvPr/>
                    </p:nvCxnSpPr>
                    <p:spPr bwMode="auto">
                      <a:xfrm rot="10800000" flipH="1" flipV="1">
                        <a:off x="3426645" y="4306591"/>
                        <a:ext cx="212156" cy="739935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rgbClr val="EA0000">
                            <a:alpha val="65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50" name="Explosion 2 49"/>
                      <p:cNvSpPr/>
                      <p:nvPr/>
                    </p:nvSpPr>
                    <p:spPr bwMode="auto">
                      <a:xfrm>
                        <a:off x="3094085" y="4723266"/>
                        <a:ext cx="1374619" cy="1208640"/>
                      </a:xfrm>
                      <a:prstGeom prst="irregularSeal2">
                        <a:avLst/>
                      </a:prstGeom>
                      <a:noFill/>
                      <a:ln w="12700">
                        <a:solidFill>
                          <a:srgbClr val="EA0000">
                            <a:alpha val="50000"/>
                          </a:srgb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endParaRPr lang="en-US" sz="3200" b="1" i="1" dirty="0">
                          <a:solidFill>
                            <a:srgbClr val="FF0000"/>
                          </a:solidFill>
                          <a:sym typeface="Wingdings" pitchFamily="2" charset="2"/>
                        </a:endParaRPr>
                      </a:p>
                    </p:txBody>
                  </p:sp>
                </p:grp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42110" y="1756643"/>
                      <a:ext cx="926395" cy="4406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intra-die variations</a:t>
                      </a:r>
                      <a:endParaRPr lang="en-US" sz="11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p:txBody>
                </p:sp>
                <p:cxnSp>
                  <p:nvCxnSpPr>
                    <p:cNvPr id="59" name="Straight Connector 58"/>
                    <p:cNvCxnSpPr>
                      <a:endCxn id="60" idx="0"/>
                    </p:cNvCxnSpPr>
                    <p:nvPr/>
                  </p:nvCxnSpPr>
                  <p:spPr bwMode="auto">
                    <a:xfrm flipV="1">
                      <a:off x="2417057" y="2379396"/>
                      <a:ext cx="157463" cy="42341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rgbClr val="EA0000">
                          <a:alpha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2153462" y="1781948"/>
                      <a:ext cx="1204715" cy="4406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manufacturing defects</a:t>
                      </a:r>
                      <a:endParaRPr lang="en-US" sz="11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p:txBody>
                </p:sp>
              </p:grpSp>
            </p:grpSp>
            <p:sp>
              <p:nvSpPr>
                <p:cNvPr id="70" name="Explosion 2 69"/>
                <p:cNvSpPr/>
                <p:nvPr/>
              </p:nvSpPr>
              <p:spPr bwMode="auto">
                <a:xfrm rot="10800000">
                  <a:off x="6999069" y="3038297"/>
                  <a:ext cx="171025" cy="195718"/>
                </a:xfrm>
                <a:prstGeom prst="irregularSeal2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200" b="1" i="1" dirty="0">
                    <a:solidFill>
                      <a:srgbClr val="FF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71" name="Explosion 2 70"/>
                <p:cNvSpPr/>
                <p:nvPr/>
              </p:nvSpPr>
              <p:spPr bwMode="auto">
                <a:xfrm rot="12546281">
                  <a:off x="6645493" y="2996219"/>
                  <a:ext cx="236501" cy="298447"/>
                </a:xfrm>
                <a:prstGeom prst="irregularSeal2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200" b="1" i="1" dirty="0">
                    <a:solidFill>
                      <a:srgbClr val="FF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72" name="Explosion 2 71"/>
                <p:cNvSpPr/>
                <p:nvPr/>
              </p:nvSpPr>
              <p:spPr bwMode="auto">
                <a:xfrm rot="12546281">
                  <a:off x="8020975" y="2911999"/>
                  <a:ext cx="205328" cy="263982"/>
                </a:xfrm>
                <a:prstGeom prst="irregularSeal2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200" b="1" i="1" dirty="0">
                    <a:solidFill>
                      <a:srgbClr val="FF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73" name="Explosion 2 72"/>
                <p:cNvSpPr/>
                <p:nvPr/>
              </p:nvSpPr>
              <p:spPr bwMode="auto">
                <a:xfrm rot="10160502">
                  <a:off x="7947661" y="4546950"/>
                  <a:ext cx="222269" cy="204122"/>
                </a:xfrm>
                <a:prstGeom prst="irregularSeal2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200" b="1" i="1" dirty="0">
                    <a:solidFill>
                      <a:srgbClr val="FF0000"/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74" name="Explosion 2 73"/>
                <p:cNvSpPr/>
                <p:nvPr/>
              </p:nvSpPr>
              <p:spPr bwMode="auto">
                <a:xfrm rot="12546281">
                  <a:off x="6978085" y="4374968"/>
                  <a:ext cx="236501" cy="298447"/>
                </a:xfrm>
                <a:prstGeom prst="irregularSeal2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en-US" sz="3200" b="1" i="1" dirty="0">
                    <a:solidFill>
                      <a:srgbClr val="FF0000"/>
                    </a:solidFill>
                    <a:sym typeface="Wingdings" pitchFamily="2" charset="2"/>
                  </a:endParaRPr>
                </a:p>
              </p:txBody>
            </p:sp>
          </p:grpSp>
          <p:sp>
            <p:nvSpPr>
              <p:cNvPr id="95" name="Explosion 2 94"/>
              <p:cNvSpPr/>
              <p:nvPr/>
            </p:nvSpPr>
            <p:spPr bwMode="auto">
              <a:xfrm rot="10800000">
                <a:off x="8134564" y="3341099"/>
                <a:ext cx="171025" cy="195718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96" name="Explosion 2 95"/>
              <p:cNvSpPr/>
              <p:nvPr/>
            </p:nvSpPr>
            <p:spPr bwMode="auto">
              <a:xfrm rot="12546281">
                <a:off x="7761742" y="3353408"/>
                <a:ext cx="236501" cy="298447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97" name="Explosion 2 96"/>
              <p:cNvSpPr/>
              <p:nvPr/>
            </p:nvSpPr>
            <p:spPr bwMode="auto">
              <a:xfrm rot="12546281">
                <a:off x="7519298" y="4611972"/>
                <a:ext cx="205328" cy="263982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98" name="Explosion 2 97"/>
              <p:cNvSpPr/>
              <p:nvPr/>
            </p:nvSpPr>
            <p:spPr bwMode="auto">
              <a:xfrm rot="10800000">
                <a:off x="6639906" y="4603544"/>
                <a:ext cx="171025" cy="195718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99" name="Explosion 2 98"/>
              <p:cNvSpPr/>
              <p:nvPr/>
            </p:nvSpPr>
            <p:spPr bwMode="auto">
              <a:xfrm rot="12546281">
                <a:off x="8100911" y="3840519"/>
                <a:ext cx="236501" cy="298447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1" name="Explosion 2 100"/>
              <p:cNvSpPr/>
              <p:nvPr/>
            </p:nvSpPr>
            <p:spPr bwMode="auto">
              <a:xfrm rot="10800000">
                <a:off x="7602108" y="3203420"/>
                <a:ext cx="145981" cy="129870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3" name="Explosion 2 102"/>
              <p:cNvSpPr/>
              <p:nvPr/>
            </p:nvSpPr>
            <p:spPr bwMode="auto">
              <a:xfrm rot="10800000">
                <a:off x="6999810" y="3493210"/>
                <a:ext cx="145981" cy="129870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5" name="Explosion 2 104"/>
              <p:cNvSpPr/>
              <p:nvPr/>
            </p:nvSpPr>
            <p:spPr bwMode="auto">
              <a:xfrm rot="10800000">
                <a:off x="7819341" y="4496926"/>
                <a:ext cx="145981" cy="129870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6" name="Explosion 2 105"/>
              <p:cNvSpPr/>
              <p:nvPr/>
            </p:nvSpPr>
            <p:spPr bwMode="auto">
              <a:xfrm rot="10800000">
                <a:off x="6469847" y="3919197"/>
                <a:ext cx="145981" cy="129870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7" name="Explosion 2 106"/>
              <p:cNvSpPr/>
              <p:nvPr/>
            </p:nvSpPr>
            <p:spPr bwMode="auto">
              <a:xfrm rot="10800000">
                <a:off x="6455839" y="4538609"/>
                <a:ext cx="145981" cy="129870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  <p:sp>
            <p:nvSpPr>
              <p:cNvPr id="109" name="Explosion 2 108"/>
              <p:cNvSpPr/>
              <p:nvPr/>
            </p:nvSpPr>
            <p:spPr bwMode="auto">
              <a:xfrm rot="10800000">
                <a:off x="7387109" y="3210551"/>
                <a:ext cx="171025" cy="195718"/>
              </a:xfrm>
              <a:prstGeom prst="irregularSeal2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3200" b="1" i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</p:grpSp>
        <p:sp>
          <p:nvSpPr>
            <p:cNvPr id="53" name="Explosion 2 52"/>
            <p:cNvSpPr/>
            <p:nvPr/>
          </p:nvSpPr>
          <p:spPr bwMode="auto">
            <a:xfrm rot="10800000">
              <a:off x="6779801" y="4033544"/>
              <a:ext cx="145981" cy="129870"/>
            </a:xfrm>
            <a:prstGeom prst="irregularSeal2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b="1" i="1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sp>
          <p:nvSpPr>
            <p:cNvPr id="54" name="Explosion 2 53"/>
            <p:cNvSpPr/>
            <p:nvPr/>
          </p:nvSpPr>
          <p:spPr bwMode="auto">
            <a:xfrm rot="10800000">
              <a:off x="7993975" y="4172947"/>
              <a:ext cx="171025" cy="195718"/>
            </a:xfrm>
            <a:prstGeom prst="irregularSeal2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b="1" i="1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sp>
          <p:nvSpPr>
            <p:cNvPr id="56" name="Explosion 2 55"/>
            <p:cNvSpPr/>
            <p:nvPr/>
          </p:nvSpPr>
          <p:spPr bwMode="auto">
            <a:xfrm rot="10800000">
              <a:off x="7152797" y="4428675"/>
              <a:ext cx="171025" cy="195718"/>
            </a:xfrm>
            <a:prstGeom prst="irregularSeal2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b="1" i="1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sp>
          <p:nvSpPr>
            <p:cNvPr id="69" name="Explosion 2 44"/>
            <p:cNvSpPr/>
            <p:nvPr/>
          </p:nvSpPr>
          <p:spPr bwMode="auto">
            <a:xfrm rot="1753892">
              <a:off x="7508215" y="4786238"/>
              <a:ext cx="1092057" cy="1143604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960 w 21600"/>
                <a:gd name="connsiteY10" fmla="*/ 14617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600" h="21600">
                  <a:moveTo>
                    <a:pt x="11462" y="4342"/>
                  </a:moveTo>
                  <a:lnTo>
                    <a:pt x="14790" y="0"/>
                  </a:lnTo>
                  <a:cubicBezTo>
                    <a:pt x="14702" y="1926"/>
                    <a:pt x="14613" y="3851"/>
                    <a:pt x="14525" y="5777"/>
                  </a:cubicBezTo>
                  <a:lnTo>
                    <a:pt x="18007" y="3172"/>
                  </a:lnTo>
                  <a:lnTo>
                    <a:pt x="16380" y="6532"/>
                  </a:lnTo>
                  <a:lnTo>
                    <a:pt x="21600" y="6645"/>
                  </a:lnTo>
                  <a:lnTo>
                    <a:pt x="16985" y="9402"/>
                  </a:lnTo>
                  <a:lnTo>
                    <a:pt x="18270" y="11290"/>
                  </a:lnTo>
                  <a:lnTo>
                    <a:pt x="16380" y="12310"/>
                  </a:lnTo>
                  <a:lnTo>
                    <a:pt x="18877" y="15632"/>
                  </a:lnTo>
                  <a:cubicBezTo>
                    <a:pt x="17465" y="15205"/>
                    <a:pt x="16372" y="15044"/>
                    <a:pt x="14960" y="14617"/>
                  </a:cubicBezTo>
                  <a:cubicBezTo>
                    <a:pt x="15061" y="15624"/>
                    <a:pt x="14841" y="16363"/>
                    <a:pt x="14942" y="17370"/>
                  </a:cubicBezTo>
                  <a:lnTo>
                    <a:pt x="12180" y="15935"/>
                  </a:lnTo>
                  <a:lnTo>
                    <a:pt x="11612" y="18842"/>
                  </a:lnTo>
                  <a:lnTo>
                    <a:pt x="9872" y="17370"/>
                  </a:lnTo>
                  <a:lnTo>
                    <a:pt x="8700" y="19712"/>
                  </a:lnTo>
                  <a:lnTo>
                    <a:pt x="7527" y="18125"/>
                  </a:lnTo>
                  <a:lnTo>
                    <a:pt x="4917" y="21600"/>
                  </a:lnTo>
                  <a:cubicBezTo>
                    <a:pt x="4880" y="20480"/>
                    <a:pt x="4842" y="19360"/>
                    <a:pt x="4805" y="18240"/>
                  </a:cubicBezTo>
                  <a:lnTo>
                    <a:pt x="1285" y="17825"/>
                  </a:lnTo>
                  <a:lnTo>
                    <a:pt x="3330" y="15370"/>
                  </a:lnTo>
                  <a:lnTo>
                    <a:pt x="0" y="12877"/>
                  </a:lnTo>
                  <a:lnTo>
                    <a:pt x="3935" y="11592"/>
                  </a:lnTo>
                  <a:lnTo>
                    <a:pt x="1172" y="8270"/>
                  </a:lnTo>
                  <a:lnTo>
                    <a:pt x="5372" y="7817"/>
                  </a:lnTo>
                  <a:lnTo>
                    <a:pt x="4502" y="3625"/>
                  </a:lnTo>
                  <a:lnTo>
                    <a:pt x="8550" y="6382"/>
                  </a:lnTo>
                  <a:lnTo>
                    <a:pt x="9722" y="1887"/>
                  </a:lnTo>
                  <a:lnTo>
                    <a:pt x="11462" y="4342"/>
                  </a:lnTo>
                  <a:close/>
                </a:path>
              </a:pathLst>
            </a:custGeom>
            <a:noFill/>
            <a:ln w="12700">
              <a:solidFill>
                <a:srgbClr val="EA0000">
                  <a:alpha val="50000"/>
                </a:srgbClr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200" b="1" i="1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117" name="Content Placeholder 2"/>
          <p:cNvSpPr txBox="1">
            <a:spLocks/>
          </p:cNvSpPr>
          <p:nvPr/>
        </p:nvSpPr>
        <p:spPr>
          <a:xfrm>
            <a:off x="-2057400" y="1157006"/>
            <a:ext cx="8631941" cy="2602402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D0A2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i="1" kern="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168275" indent="-168275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300" kern="0" dirty="0" smtClean="0">
              <a:latin typeface="Cambria" pitchFamily="18" charset="0"/>
            </a:endParaRPr>
          </a:p>
          <a:p>
            <a:pPr marL="2573338" indent="-2286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sz="300" kern="0" dirty="0" smtClean="0">
              <a:latin typeface="Cambria" pitchFamily="18" charset="0"/>
            </a:endParaRPr>
          </a:p>
          <a:p>
            <a:pPr marL="2684463" indent="-169863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sz="28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How can an embedded system </a:t>
            </a:r>
            <a:r>
              <a:rPr lang="en-US" sz="2000" i="1" u="sng" kern="0" dirty="0" smtClean="0">
                <a:latin typeface="Arial Narrow" panose="020B0606020202030204" pitchFamily="34" charset="0"/>
              </a:rPr>
              <a:t>sustain</a:t>
            </a:r>
            <a:r>
              <a:rPr lang="en-US" sz="2000" i="1" kern="0" dirty="0" smtClean="0">
                <a:latin typeface="Arial Narrow" panose="020B0606020202030204" pitchFamily="34" charset="0"/>
              </a:rPr>
              <a:t> </a:t>
            </a:r>
            <a:r>
              <a:rPr lang="en-US" sz="2000" i="1" u="sng" kern="0" dirty="0">
                <a:latin typeface="Arial Narrow" panose="020B0606020202030204" pitchFamily="34" charset="0"/>
              </a:rPr>
              <a:t>itself</a:t>
            </a:r>
            <a:r>
              <a:rPr lang="en-US" sz="2000" i="1" kern="0" dirty="0">
                <a:latin typeface="Arial Narrow" panose="020B0606020202030204" pitchFamily="34" charset="0"/>
              </a:rPr>
              <a:t> </a:t>
            </a:r>
            <a:r>
              <a:rPr lang="en-US" sz="2000" i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…</a:t>
            </a:r>
            <a:endParaRPr lang="en-US" sz="2000" i="1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028950" indent="-2286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achieve </a:t>
            </a:r>
            <a:r>
              <a:rPr lang="en-US" altLang="zh-CN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lifetime mission specifications </a:t>
            </a:r>
          </a:p>
          <a:p>
            <a:pPr marL="3028950" indent="-2286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altLang="zh-CN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en-US" altLang="zh-CN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espite multiple unforeseeable faults</a:t>
            </a:r>
          </a:p>
          <a:p>
            <a:pPr marL="3028950" indent="-2286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altLang="zh-CN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within failure-prone environments </a:t>
            </a:r>
          </a:p>
          <a:p>
            <a:pPr marL="3028950" indent="-2286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altLang="zh-CN" sz="2000" b="0" dirty="0">
                <a:solidFill>
                  <a:schemeClr val="tx1"/>
                </a:solidFill>
                <a:latin typeface="Arial Narrow" panose="020B0606020202030204" pitchFamily="34" charset="0"/>
              </a:rPr>
              <a:t>u</a:t>
            </a:r>
            <a:r>
              <a:rPr lang="en-US" altLang="zh-CN" sz="2000" b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sing a large number of unreliable components ?</a:t>
            </a:r>
            <a:r>
              <a:rPr lang="en-US" altLang="zh-CN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</a:t>
            </a:r>
            <a:endParaRPr lang="en-US" altLang="zh-CN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 flipV="1">
            <a:off x="4871586" y="1436384"/>
            <a:ext cx="114208" cy="29003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EA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665857" y="3770799"/>
            <a:ext cx="537099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Sustainability: 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28600" algn="l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sz="2000" dirty="0" smtClean="0">
                <a:latin typeface="Arial Narrow" panose="020B0606020202030204" pitchFamily="34" charset="0"/>
              </a:rPr>
              <a:t>how </a:t>
            </a:r>
            <a:r>
              <a:rPr lang="en-US" sz="2000" dirty="0">
                <a:latin typeface="Arial Narrow" panose="020B0606020202030204" pitchFamily="34" charset="0"/>
              </a:rPr>
              <a:t>well a system endures over lifetime by utilizing available resources</a:t>
            </a:r>
          </a:p>
          <a:p>
            <a:pPr marL="285750" indent="-228600" algn="l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sz="2000" dirty="0" smtClean="0">
                <a:latin typeface="Arial Narrow" panose="020B0606020202030204" pitchFamily="34" charset="0"/>
              </a:rPr>
              <a:t>a </a:t>
            </a:r>
            <a:r>
              <a:rPr lang="en-US" sz="2000" dirty="0">
                <a:latin typeface="Arial Narrow" panose="020B0606020202030204" pitchFamily="34" charset="0"/>
              </a:rPr>
              <a:t>system is sustainable if it maintains its net refurbishment ≥ net </a:t>
            </a:r>
            <a:r>
              <a:rPr lang="en-US" sz="2000" dirty="0" smtClean="0">
                <a:latin typeface="Arial Narrow" panose="020B0606020202030204" pitchFamily="34" charset="0"/>
              </a:rPr>
              <a:t>failure</a:t>
            </a:r>
          </a:p>
          <a:p>
            <a:pPr marL="285750" indent="-228600" algn="l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r>
              <a:rPr lang="en-US" sz="2000" dirty="0" smtClean="0">
                <a:latin typeface="Arial Narrow" panose="020B0606020202030204" pitchFamily="34" charset="0"/>
              </a:rPr>
              <a:t>FPGA LUT is selected </a:t>
            </a:r>
            <a:r>
              <a:rPr lang="en-US" sz="2000" dirty="0">
                <a:latin typeface="Arial Narrow" panose="020B0606020202030204" pitchFamily="34" charset="0"/>
              </a:rPr>
              <a:t>as </a:t>
            </a:r>
            <a:r>
              <a:rPr lang="en-US" sz="2000" dirty="0" smtClean="0">
                <a:latin typeface="Arial Narrow" panose="020B0606020202030204" pitchFamily="34" charset="0"/>
              </a:rPr>
              <a:t>unit </a:t>
            </a:r>
            <a:r>
              <a:rPr lang="en-US" sz="2000" dirty="0">
                <a:latin typeface="Arial Narrow" panose="020B0606020202030204" pitchFamily="34" charset="0"/>
              </a:rPr>
              <a:t>of </a:t>
            </a:r>
            <a:r>
              <a:rPr lang="en-US" sz="2000" dirty="0" err="1" smtClean="0">
                <a:latin typeface="Arial Narrow" panose="020B0606020202030204" pitchFamily="34" charset="0"/>
              </a:rPr>
              <a:t>reconfigurability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57150" algn="l">
              <a:lnSpc>
                <a:spcPct val="80000"/>
              </a:lnSpc>
              <a:spcBef>
                <a:spcPts val="600"/>
              </a:spcBef>
              <a:tabLst>
                <a:tab pos="2913063" algn="l"/>
              </a:tabLst>
            </a:pP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    “</a:t>
            </a:r>
            <a:r>
              <a:rPr lang="en-US" sz="2000" i="1" dirty="0" smtClean="0">
                <a:latin typeface="Arial Narrow" panose="020B0606020202030204" pitchFamily="34" charset="0"/>
              </a:rPr>
              <a:t>Amorphous spare resource</a:t>
            </a:r>
            <a:r>
              <a:rPr lang="en-US" sz="2000" dirty="0" smtClean="0">
                <a:latin typeface="Arial Narrow" panose="020B0606020202030204" pitchFamily="34" charset="0"/>
              </a:rPr>
              <a:t>”</a:t>
            </a:r>
          </a:p>
          <a:p>
            <a:pPr marL="285750" indent="-228600" algn="l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913063" algn="l"/>
              </a:tabLst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819708" y="1137821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kern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“</a:t>
            </a:r>
            <a:r>
              <a:rPr lang="en-US" sz="1400" i="1" kern="0" dirty="0" smtClean="0">
                <a:solidFill>
                  <a:srgbClr val="EA0000"/>
                </a:solidFill>
                <a:latin typeface="Arial Narrow" panose="020B0606020202030204" pitchFamily="34" charset="0"/>
              </a:rPr>
              <a:t>autonomy”</a:t>
            </a:r>
            <a:endParaRPr lang="en-US" sz="1800" i="1" dirty="0">
              <a:solidFill>
                <a:srgbClr val="EA0000"/>
              </a:solidFill>
            </a:endParaRPr>
          </a:p>
        </p:txBody>
      </p:sp>
      <p:sp>
        <p:nvSpPr>
          <p:cNvPr id="125" name="AutoShape 21"/>
          <p:cNvSpPr>
            <a:spLocks noChangeAspect="1" noChangeArrowheads="1"/>
          </p:cNvSpPr>
          <p:nvPr/>
        </p:nvSpPr>
        <p:spPr bwMode="auto">
          <a:xfrm rot="6833">
            <a:off x="353914" y="3841655"/>
            <a:ext cx="345098" cy="225992"/>
          </a:xfrm>
          <a:prstGeom prst="rightArrow">
            <a:avLst>
              <a:gd name="adj1" fmla="val 50000"/>
              <a:gd name="adj2" fmla="val 52414"/>
            </a:avLst>
          </a:prstGeom>
          <a:gradFill rotWithShape="0">
            <a:gsLst>
              <a:gs pos="0">
                <a:srgbClr val="FF0066"/>
              </a:gs>
              <a:gs pos="100000">
                <a:srgbClr val="A3004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7182" name="Group 1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60371"/>
              </p:ext>
            </p:extLst>
          </p:nvPr>
        </p:nvGraphicFramePr>
        <p:xfrm>
          <a:off x="152400" y="1295400"/>
          <a:ext cx="8839200" cy="49937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55813"/>
                <a:gridCol w="2325687"/>
                <a:gridCol w="2247900"/>
                <a:gridCol w="2209800"/>
              </a:tblGrid>
              <a:tr h="545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Combinatorial Modeling</a:t>
                      </a:r>
                      <a:endParaRPr kumimoji="0" 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State-space Modeling</a:t>
                      </a:r>
                      <a:endParaRPr kumimoji="0" 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This Approach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4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Method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Map system into fixed structure or network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State transition graphs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Topology-independent probabilistic 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Analysis Method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Qualitative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min-cut analysis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(or)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Quantitative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probabilistic evaluation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0A2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Quantitative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probabilistic evaluation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Quantitative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probabilistic evaluation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Computation Complexity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High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High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9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Analysis Granularity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Coarse Grained: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Subsystem – 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Coarse Grained: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System / subsystem – 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Fine Grained: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Component – 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Support Design Reconfigurability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Yes: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amorphous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Precision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Exact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Exact / Approximated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Approximated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Scalability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High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0A200"/>
                          </a:solidFill>
                          <a:effectLst/>
                          <a:latin typeface="Arial" pitchFamily="34" charset="0"/>
                        </a:rPr>
                        <a:t>Scope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Reliability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Reliability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Sustainability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"/>
            <a:ext cx="9144000" cy="830581"/>
          </a:xfrm>
        </p:spPr>
        <p:txBody>
          <a:bodyPr/>
          <a:lstStyle/>
          <a:p>
            <a:r>
              <a:rPr lang="en-US" dirty="0" smtClean="0"/>
              <a:t>Modeling Approach</a:t>
            </a: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latin typeface="+mn-lt"/>
              </a:rPr>
              <a:t>Probabilistic Model based on EHW repair statistics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45935" y="6380748"/>
            <a:ext cx="1905000" cy="4572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9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141288"/>
            <a:ext cx="7426325" cy="762000"/>
          </a:xfrm>
        </p:spPr>
        <p:txBody>
          <a:bodyPr/>
          <a:lstStyle/>
          <a:p>
            <a:r>
              <a:rPr lang="en-US" dirty="0"/>
              <a:t>Sustainability Modeling</a:t>
            </a:r>
            <a:br>
              <a:rPr lang="en-US" dirty="0"/>
            </a:br>
            <a:r>
              <a:rPr lang="en-US" sz="1800" b="1" dirty="0" smtClean="0">
                <a:latin typeface="+mn-lt"/>
              </a:rPr>
              <a:t>Using </a:t>
            </a:r>
            <a:r>
              <a:rPr lang="en-US" sz="1800" b="1" dirty="0">
                <a:latin typeface="+mn-lt"/>
              </a:rPr>
              <a:t>amorphous spares to meet mission objectives </a:t>
            </a:r>
            <a:endParaRPr lang="en-US" b="1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73759" y="1129734"/>
            <a:ext cx="7848601" cy="6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D0A2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lnSpc>
                <a:spcPct val="80000"/>
              </a:lnSpc>
              <a:defRPr/>
            </a:pPr>
            <a:r>
              <a:rPr lang="en-US" sz="1700" b="0" i="1" dirty="0" smtClean="0">
                <a:solidFill>
                  <a:srgbClr val="000000"/>
                </a:solidFill>
              </a:rPr>
              <a:t>Quantitative stochastic</a:t>
            </a:r>
            <a:r>
              <a:rPr lang="en-US" sz="1700" b="0" dirty="0" smtClean="0">
                <a:solidFill>
                  <a:srgbClr val="000000"/>
                </a:solidFill>
              </a:rPr>
              <a:t> model for FPGA-based reparable systems </a:t>
            </a:r>
          </a:p>
          <a:p>
            <a:pPr marL="173038" indent="-173038">
              <a:lnSpc>
                <a:spcPct val="95000"/>
              </a:lnSpc>
              <a:defRPr/>
            </a:pPr>
            <a:r>
              <a:rPr lang="en-US" sz="1700" b="0" dirty="0" smtClean="0">
                <a:solidFill>
                  <a:srgbClr val="000000"/>
                </a:solidFill>
              </a:rPr>
              <a:t>Estimates </a:t>
            </a:r>
            <a:r>
              <a:rPr lang="en-US" sz="1700" b="0" i="1" dirty="0" smtClean="0">
                <a:solidFill>
                  <a:srgbClr val="000000"/>
                </a:solidFill>
              </a:rPr>
              <a:t>reconfigurable resources required</a:t>
            </a:r>
            <a:r>
              <a:rPr lang="en-US" sz="1700" b="0" dirty="0" smtClean="0">
                <a:solidFill>
                  <a:srgbClr val="000000"/>
                </a:solidFill>
              </a:rPr>
              <a:t> for refurbishment to meet mission </a:t>
            </a:r>
            <a:r>
              <a:rPr lang="en-US" sz="1700" b="0" i="1" dirty="0" smtClean="0">
                <a:solidFill>
                  <a:srgbClr val="000000"/>
                </a:solidFill>
              </a:rPr>
              <a:t>availability</a:t>
            </a:r>
            <a:r>
              <a:rPr lang="en-US" sz="1700" b="0" dirty="0" smtClean="0">
                <a:solidFill>
                  <a:srgbClr val="000000"/>
                </a:solidFill>
              </a:rPr>
              <a:t> and </a:t>
            </a:r>
            <a:r>
              <a:rPr lang="en-US" sz="1700" b="0" i="1" dirty="0" smtClean="0">
                <a:solidFill>
                  <a:srgbClr val="000000"/>
                </a:solidFill>
              </a:rPr>
              <a:t>lifetime</a:t>
            </a:r>
            <a:r>
              <a:rPr lang="en-US" sz="1700" b="0" dirty="0" smtClean="0">
                <a:solidFill>
                  <a:srgbClr val="000000"/>
                </a:solidFill>
              </a:rPr>
              <a:t> in a given fault types, rates, and impact model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1100" i="1" kern="0" dirty="0">
              <a:solidFill>
                <a:srgbClr val="CC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28739"/>
              </p:ext>
            </p:extLst>
          </p:nvPr>
        </p:nvGraphicFramePr>
        <p:xfrm>
          <a:off x="1219200" y="2047875"/>
          <a:ext cx="77851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3" name="Visio" r:id="rId4" imgW="6972401" imgH="1847880" progId="Visio.Drawing.11">
                  <p:embed/>
                </p:oleObj>
              </mc:Choice>
              <mc:Fallback>
                <p:oleObj name="Visio" r:id="rId4" imgW="6972401" imgH="1847880" progId="Visio.Drawing.11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47875"/>
                        <a:ext cx="7785100" cy="3000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1238415" y="-1771196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9367" y="5173740"/>
            <a:ext cx="84937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1">
                <a:solidFill>
                  <a:srgbClr val="D0A2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Method:</a:t>
            </a:r>
            <a:r>
              <a:rPr lang="en-US" b="0" dirty="0" smtClean="0">
                <a:solidFill>
                  <a:srgbClr val="000000"/>
                </a:solidFill>
              </a:rPr>
              <a:t> no Topology information / State-Transition Graphs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Complexity: </a:t>
            </a:r>
            <a:r>
              <a:rPr lang="en-US" b="0" dirty="0" smtClean="0">
                <a:solidFill>
                  <a:srgbClr val="000000"/>
                </a:solidFill>
              </a:rPr>
              <a:t>computational complexity is </a:t>
            </a:r>
            <a:r>
              <a:rPr lang="en-US" b="0" i="1" dirty="0" smtClean="0">
                <a:solidFill>
                  <a:srgbClr val="000000"/>
                </a:solidFill>
              </a:rPr>
              <a:t>low</a:t>
            </a:r>
            <a:r>
              <a:rPr lang="en-US" b="0" dirty="0" smtClean="0">
                <a:solidFill>
                  <a:srgbClr val="000000"/>
                </a:solidFill>
              </a:rPr>
              <a:t> as compared to Combinatorial modeling</a:t>
            </a:r>
          </a:p>
          <a:p>
            <a:pPr marL="173038" indent="-17303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Precision/Scalability:</a:t>
            </a:r>
            <a:r>
              <a:rPr lang="en-US" b="0" dirty="0" smtClean="0">
                <a:solidFill>
                  <a:srgbClr val="000000"/>
                </a:solidFill>
              </a:rPr>
              <a:t> precision is approximate but scalability is high as compared to conventional methods</a:t>
            </a:r>
            <a:endParaRPr lang="en-US" sz="1100" i="1" kern="0" dirty="0">
              <a:solidFill>
                <a:srgbClr val="CC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3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141288"/>
            <a:ext cx="7426325" cy="762000"/>
          </a:xfrm>
        </p:spPr>
        <p:txBody>
          <a:bodyPr/>
          <a:lstStyle/>
          <a:p>
            <a:r>
              <a:rPr lang="en-US" dirty="0"/>
              <a:t>Sustainability Modeling</a:t>
            </a:r>
            <a:br>
              <a:rPr lang="en-US" dirty="0"/>
            </a:br>
            <a:r>
              <a:rPr lang="en-US" sz="1800" b="1" dirty="0">
                <a:latin typeface="+mn-lt"/>
              </a:rPr>
              <a:t>M</a:t>
            </a:r>
            <a:r>
              <a:rPr lang="en-US" sz="1800" b="1" dirty="0" smtClean="0">
                <a:latin typeface="+mn-lt"/>
              </a:rPr>
              <a:t>odel parameters for EHW</a:t>
            </a:r>
            <a:endParaRPr lang="en-US" b="1" dirty="0">
              <a:latin typeface="+mn-lt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1238415" y="-1771196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16406"/>
              </p:ext>
            </p:extLst>
          </p:nvPr>
        </p:nvGraphicFramePr>
        <p:xfrm>
          <a:off x="5394325" y="2206625"/>
          <a:ext cx="22923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7" name="Equation" r:id="rId4" imgW="1396800" imgH="482400" progId="Equation.3">
                  <p:embed/>
                </p:oleObj>
              </mc:Choice>
              <mc:Fallback>
                <p:oleObj name="Equation" r:id="rId4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206625"/>
                        <a:ext cx="2292350" cy="788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35600"/>
              </p:ext>
            </p:extLst>
          </p:nvPr>
        </p:nvGraphicFramePr>
        <p:xfrm>
          <a:off x="1453314" y="2061272"/>
          <a:ext cx="1918425" cy="71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8" name="Equation" r:id="rId6" imgW="1282700" imgH="482600" progId="Equation.3">
                  <p:embed/>
                </p:oleObj>
              </mc:Choice>
              <mc:Fallback>
                <p:oleObj name="Equation" r:id="rId6" imgW="1282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314" y="2061272"/>
                        <a:ext cx="1918425" cy="7170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0439" y="1305717"/>
            <a:ext cx="379040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 Narrow" pitchFamily="34" charset="0"/>
              </a:rPr>
              <a:t>Amorphous </a:t>
            </a:r>
            <a:r>
              <a:rPr lang="en-US" sz="1800" b="1" i="1" dirty="0">
                <a:solidFill>
                  <a:srgbClr val="000000"/>
                </a:solidFill>
                <a:latin typeface="Arial Narrow" pitchFamily="34" charset="0"/>
              </a:rPr>
              <a:t>S</a:t>
            </a:r>
            <a:r>
              <a:rPr lang="en-US" sz="1800" b="1" i="1" dirty="0" smtClean="0">
                <a:solidFill>
                  <a:srgbClr val="000000"/>
                </a:solidFill>
                <a:latin typeface="Arial Narrow" pitchFamily="34" charset="0"/>
              </a:rPr>
              <a:t>pares</a:t>
            </a:r>
            <a:r>
              <a:rPr lang="en-US" sz="1800" i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available at runtime depends on the design-time allocation:</a:t>
            </a:r>
            <a:endParaRPr lang="en-US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466539" y="1842256"/>
            <a:ext cx="211224" cy="465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2834348" y="2542857"/>
            <a:ext cx="445491" cy="15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729931" y="2682247"/>
            <a:ext cx="12620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0000"/>
                </a:solidFill>
                <a:latin typeface="Arial Narrow" pitchFamily="34" charset="0"/>
              </a:rPr>
              <a:t>Resource Consumption Rate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81012" y="1293401"/>
            <a:ext cx="39298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Arial Narrow" pitchFamily="34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umber of </a:t>
            </a:r>
            <a:r>
              <a:rPr lang="en-US" sz="1800" b="1" i="1" dirty="0" smtClean="0">
                <a:solidFill>
                  <a:srgbClr val="000000"/>
                </a:solidFill>
                <a:latin typeface="Arial Narrow" pitchFamily="34" charset="0"/>
              </a:rPr>
              <a:t>Resources Consumed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 for system recovery up until time </a:t>
            </a:r>
            <a:r>
              <a:rPr lang="en-US" sz="1800" i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  <a:endParaRPr lang="en-US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392773" y="1619589"/>
            <a:ext cx="703227" cy="7723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259255" y="2711291"/>
            <a:ext cx="426574" cy="2048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120182" y="2876505"/>
            <a:ext cx="12620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0000"/>
                </a:solidFill>
                <a:latin typeface="Arial Narrow" pitchFamily="34" charset="0"/>
              </a:rPr>
              <a:t>Affected resources  depends on Fault 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8347" y="3753493"/>
            <a:ext cx="296708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 Narrow" pitchFamily="34" charset="0"/>
              </a:rPr>
              <a:t>Sustainable</a:t>
            </a:r>
            <a:r>
              <a:rPr lang="en-US" sz="1800" dirty="0" smtClean="0">
                <a:solidFill>
                  <a:srgbClr val="000000"/>
                </a:solidFill>
                <a:latin typeface="Arial Narrow" pitchFamily="34" charset="0"/>
              </a:rPr>
              <a:t> if and only if the ratio is satisfied:</a:t>
            </a:r>
            <a:endParaRPr lang="en-US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5178890" y="4082597"/>
            <a:ext cx="1107347" cy="1512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235041" y="3876844"/>
            <a:ext cx="12620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>
                <a:solidFill>
                  <a:srgbClr val="FF0000"/>
                </a:solidFill>
                <a:latin typeface="Arial Narrow" pitchFamily="34" charset="0"/>
              </a:rPr>
              <a:t>Probability Density Function for Faults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30904" y="5044116"/>
            <a:ext cx="6770096" cy="1483230"/>
            <a:chOff x="1395414" y="5044116"/>
            <a:chExt cx="6770096" cy="1483230"/>
          </a:xfrm>
        </p:grpSpPr>
        <p:graphicFrame>
          <p:nvGraphicFramePr>
            <p:cNvPr id="19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199522"/>
                </p:ext>
              </p:extLst>
            </p:nvPr>
          </p:nvGraphicFramePr>
          <p:xfrm>
            <a:off x="1569812" y="5805954"/>
            <a:ext cx="6299655" cy="72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89" name="Equation" r:id="rId8" imgW="4216400" imgH="482600" progId="Equation.3">
                    <p:embed/>
                  </p:oleObj>
                </mc:Choice>
                <mc:Fallback>
                  <p:oleObj name="Equation" r:id="rId8" imgW="42164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9812" y="5805954"/>
                          <a:ext cx="6299655" cy="7213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1395414" y="5044116"/>
              <a:ext cx="6538958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 dirty="0" smtClean="0">
                  <a:solidFill>
                    <a:srgbClr val="000000"/>
                  </a:solidFill>
                  <a:latin typeface="Arial Narrow" pitchFamily="34" charset="0"/>
                </a:rPr>
                <a:t>Availability</a:t>
              </a:r>
              <a:r>
                <a:rPr lang="en-US" sz="1800" dirty="0" smtClean="0">
                  <a:solidFill>
                    <a:srgbClr val="000000"/>
                  </a:solidFill>
                  <a:latin typeface="Arial Narrow" pitchFamily="34" charset="0"/>
                </a:rPr>
                <a:t> lower </a:t>
              </a:r>
              <a:r>
                <a:rPr lang="en-US" sz="1800" dirty="0">
                  <a:solidFill>
                    <a:srgbClr val="000000"/>
                  </a:solidFill>
                  <a:latin typeface="Arial Narrow" pitchFamily="34" charset="0"/>
                </a:rPr>
                <a:t>bound </a:t>
              </a:r>
              <a:r>
                <a:rPr lang="en-US" sz="1800" dirty="0" smtClean="0">
                  <a:solidFill>
                    <a:srgbClr val="000000"/>
                  </a:solidFill>
                  <a:latin typeface="Arial Narrow" pitchFamily="34" charset="0"/>
                </a:rPr>
                <a:t>to meet mission requirements under failure rates:  </a:t>
              </a: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H="1">
              <a:off x="6477001" y="5410200"/>
              <a:ext cx="457199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4491040" y="5410200"/>
              <a:ext cx="2443160" cy="4957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782105" y="5423411"/>
              <a:ext cx="18125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i="1" dirty="0" smtClean="0">
                  <a:solidFill>
                    <a:srgbClr val="FF0000"/>
                  </a:solidFill>
                  <a:latin typeface="Arial Narrow" pitchFamily="34" charset="0"/>
                </a:rPr>
                <a:t>Time Dependent Dielectric Breakdown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2999" y="5509759"/>
              <a:ext cx="1812511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i="1" dirty="0" err="1" smtClean="0">
                  <a:solidFill>
                    <a:srgbClr val="FF0000"/>
                  </a:solidFill>
                  <a:latin typeface="Arial Narrow" pitchFamily="34" charset="0"/>
                </a:rPr>
                <a:t>Electromigration</a:t>
              </a:r>
              <a:endParaRPr lang="en-US" sz="1200" i="1" dirty="0" smtClean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811299"/>
              </p:ext>
            </p:extLst>
          </p:nvPr>
        </p:nvGraphicFramePr>
        <p:xfrm>
          <a:off x="3886200" y="3505200"/>
          <a:ext cx="2283675" cy="118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0" name="Equation" r:id="rId10" imgW="1675673" imgH="863225" progId="Equation.3">
                  <p:embed/>
                </p:oleObj>
              </mc:Choice>
              <mc:Fallback>
                <p:oleObj name="Equation" r:id="rId10" imgW="1675673" imgH="863225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2283675" cy="1180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49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"/>
            <a:ext cx="9144000" cy="830581"/>
          </a:xfrm>
        </p:spPr>
        <p:txBody>
          <a:bodyPr/>
          <a:lstStyle/>
          <a:p>
            <a:r>
              <a:rPr lang="en-US" sz="2800" dirty="0" smtClean="0"/>
              <a:t>Analytical Model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1" dirty="0" smtClean="0">
                <a:latin typeface="+mn-lt"/>
              </a:rPr>
              <a:t>Example mechanisms of autonomous recovery</a:t>
            </a:r>
            <a:endParaRPr lang="en-US" sz="1800" b="1" dirty="0">
              <a:latin typeface="+mn-lt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479634" y="-261610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1279461" y="1402243"/>
            <a:ext cx="3254552" cy="44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D0A200"/>
                </a:solidFill>
              </a:rPr>
              <a:t>Resource Recycling</a:t>
            </a:r>
            <a:endParaRPr lang="en-US" sz="2400" b="1" i="1" dirty="0">
              <a:solidFill>
                <a:srgbClr val="993300"/>
              </a:solidFill>
            </a:endParaRPr>
          </a:p>
          <a:p>
            <a:pPr marL="457200" indent="-457200" algn="l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solidFill>
                <a:srgbClr val="D0A200"/>
              </a:solidFill>
            </a:endParaRPr>
          </a:p>
        </p:txBody>
      </p:sp>
      <p:sp>
        <p:nvSpPr>
          <p:cNvPr id="10247" name="Rectangle 41"/>
          <p:cNvSpPr>
            <a:spLocks noChangeArrowheads="1"/>
          </p:cNvSpPr>
          <p:nvPr/>
        </p:nvSpPr>
        <p:spPr bwMode="auto">
          <a:xfrm>
            <a:off x="4434274" y="1350184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98687"/>
              </p:ext>
            </p:extLst>
          </p:nvPr>
        </p:nvGraphicFramePr>
        <p:xfrm>
          <a:off x="335640" y="1783243"/>
          <a:ext cx="50292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Visio" r:id="rId4" imgW="4895889" imgH="3591000" progId="Visio.Drawing.11">
                  <p:embed/>
                </p:oleObj>
              </mc:Choice>
              <mc:Fallback>
                <p:oleObj name="Visio" r:id="rId4" imgW="4895889" imgH="3591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0" y="1783243"/>
                        <a:ext cx="5029200" cy="369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43"/>
          <p:cNvSpPr>
            <a:spLocks noChangeArrowheads="1"/>
          </p:cNvSpPr>
          <p:nvPr/>
        </p:nvSpPr>
        <p:spPr bwMode="auto">
          <a:xfrm>
            <a:off x="4434274" y="2759884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45"/>
          <p:cNvSpPr>
            <a:spLocks noChangeArrowheads="1"/>
          </p:cNvSpPr>
          <p:nvPr/>
        </p:nvSpPr>
        <p:spPr bwMode="auto">
          <a:xfrm>
            <a:off x="4434274" y="2712259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Explosion 2 10"/>
          <p:cNvSpPr/>
          <p:nvPr/>
        </p:nvSpPr>
        <p:spPr bwMode="auto">
          <a:xfrm rot="10800000">
            <a:off x="126491" y="2905672"/>
            <a:ext cx="1081474" cy="659613"/>
          </a:xfrm>
          <a:prstGeom prst="irregularSeal2">
            <a:avLst/>
          </a:prstGeom>
          <a:noFill/>
          <a:ln w="15875">
            <a:solidFill>
              <a:srgbClr val="EA0000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738" y="1574899"/>
            <a:ext cx="32985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Fault impact can vary</a:t>
            </a:r>
          </a:p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Not all impacted LUTs are unusable</a:t>
            </a:r>
            <a:endParaRPr lang="en-US" sz="1600" dirty="0" smtClean="0"/>
          </a:p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GA can leverage partially functional resources</a:t>
            </a:r>
          </a:p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Fault cost model can be adjusted according to GA statistical data</a:t>
            </a:r>
          </a:p>
          <a:p>
            <a:pPr algn="l"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 rot="6833">
            <a:off x="2682351" y="3410872"/>
            <a:ext cx="335777" cy="219888"/>
          </a:xfrm>
          <a:prstGeom prst="rightArrow">
            <a:avLst>
              <a:gd name="adj1" fmla="val 50000"/>
              <a:gd name="adj2" fmla="val 52414"/>
            </a:avLst>
          </a:prstGeom>
          <a:gradFill rotWithShape="0">
            <a:gsLst>
              <a:gs pos="0">
                <a:srgbClr val="00DE64"/>
              </a:gs>
              <a:gs pos="100000">
                <a:srgbClr val="00B05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394554"/>
              </p:ext>
            </p:extLst>
          </p:nvPr>
        </p:nvGraphicFramePr>
        <p:xfrm>
          <a:off x="5508625" y="4419600"/>
          <a:ext cx="285115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Equation" r:id="rId6" imgW="1612800" imgH="888840" progId="Equation.3">
                  <p:embed/>
                </p:oleObj>
              </mc:Choice>
              <mc:Fallback>
                <p:oleObj name="Equation" r:id="rId6" imgW="16128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419600"/>
                        <a:ext cx="2851150" cy="1570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75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"/>
            <a:ext cx="8763000" cy="830581"/>
          </a:xfrm>
        </p:spPr>
        <p:txBody>
          <a:bodyPr/>
          <a:lstStyle/>
          <a:p>
            <a:r>
              <a:rPr lang="en-US" sz="2800" dirty="0" smtClean="0"/>
              <a:t>Sustainability Model Application</a:t>
            </a:r>
            <a:endParaRPr lang="en-US" sz="1800" b="1" dirty="0">
              <a:latin typeface="+mn-lt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479634" y="-261610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7" name="Rectangle 41"/>
          <p:cNvSpPr>
            <a:spLocks noChangeArrowheads="1"/>
          </p:cNvSpPr>
          <p:nvPr/>
        </p:nvSpPr>
        <p:spPr bwMode="auto">
          <a:xfrm>
            <a:off x="4434274" y="1350184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Rectangle 43"/>
          <p:cNvSpPr>
            <a:spLocks noChangeArrowheads="1"/>
          </p:cNvSpPr>
          <p:nvPr/>
        </p:nvSpPr>
        <p:spPr bwMode="auto">
          <a:xfrm>
            <a:off x="4434274" y="2759884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45"/>
          <p:cNvSpPr>
            <a:spLocks noChangeArrowheads="1"/>
          </p:cNvSpPr>
          <p:nvPr/>
        </p:nvSpPr>
        <p:spPr bwMode="auto">
          <a:xfrm>
            <a:off x="4434274" y="2712259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192679"/>
            <a:ext cx="816807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D0A200"/>
                </a:solidFill>
              </a:rPr>
              <a:t>Use-case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MCNC </a:t>
            </a:r>
            <a:r>
              <a:rPr lang="en-US" sz="1600" dirty="0" smtClean="0"/>
              <a:t>circuit </a:t>
            </a:r>
            <a:r>
              <a:rPr lang="en-US" sz="1600" dirty="0" smtClean="0"/>
              <a:t>benchmark set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Sobel</a:t>
            </a:r>
            <a:r>
              <a:rPr lang="en-US" sz="1600" dirty="0" smtClean="0"/>
              <a:t> Edge detection payload on NASA Messenger mission</a:t>
            </a:r>
          </a:p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D0A200"/>
                </a:solidFill>
              </a:rPr>
              <a:t>Repair </a:t>
            </a:r>
            <a:r>
              <a:rPr lang="en-US" sz="2400" b="1" dirty="0">
                <a:solidFill>
                  <a:srgbClr val="D0A200"/>
                </a:solidFill>
              </a:rPr>
              <a:t>Policy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GA-based evolutionary repair</a:t>
            </a:r>
            <a:endParaRPr lang="en-US" sz="1600" dirty="0" smtClean="0"/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Circuits partitioned into tiles with local CED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 C++ simulator was built to evaluate the GA convergence time for a tile of 40-LUTs with </a:t>
            </a:r>
            <a:r>
              <a:rPr lang="en-US" sz="1600" dirty="0" smtClean="0"/>
              <a:t>under cumulative faults</a:t>
            </a:r>
            <a:endParaRPr lang="en-US" sz="1600" dirty="0" smtClean="0"/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GA </a:t>
            </a:r>
            <a:r>
              <a:rPr lang="en-US" sz="1600" dirty="0"/>
              <a:t>convergence time is translated from simulation generations into intrinsic evolution time </a:t>
            </a:r>
            <a:r>
              <a:rPr lang="en-US" sz="1600" dirty="0" smtClean="0"/>
              <a:t>by coefficients obtained using EHW repair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1" dirty="0" smtClean="0"/>
              <a:t>Arena</a:t>
            </a:r>
            <a:r>
              <a:rPr lang="en-US" sz="1600" dirty="0" smtClean="0"/>
              <a:t> </a:t>
            </a:r>
            <a:r>
              <a:rPr lang="en-US" sz="1600" dirty="0"/>
              <a:t>discrete simulation model was </a:t>
            </a:r>
            <a:r>
              <a:rPr lang="en-US" sz="1600" dirty="0" smtClean="0"/>
              <a:t>developed for </a:t>
            </a:r>
            <a:r>
              <a:rPr lang="en-US" sz="1600" dirty="0"/>
              <a:t>each MCNC benchmark to evaluate the reparability decay based on GA </a:t>
            </a:r>
            <a:r>
              <a:rPr lang="en-US" sz="1600" dirty="0" smtClean="0"/>
              <a:t>simulations</a:t>
            </a:r>
          </a:p>
          <a:p>
            <a:pPr marL="166688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D0A200"/>
                </a:solidFill>
              </a:rPr>
              <a:t>Fault Models</a:t>
            </a:r>
            <a:endParaRPr lang="en-US" sz="2400" b="1" dirty="0">
              <a:solidFill>
                <a:srgbClr val="D0A200"/>
              </a:solidFill>
            </a:endParaRP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Permanent faults (TDDB and EM) </a:t>
            </a:r>
            <a:r>
              <a:rPr lang="en-US" sz="1600" dirty="0" smtClean="0">
                <a:sym typeface="Wingdings" panose="05000000000000000000" pitchFamily="2" charset="2"/>
              </a:rPr>
              <a:t> aging-induced</a:t>
            </a:r>
          </a:p>
          <a:p>
            <a:pPr marL="623888" lvl="1" indent="-166688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ym typeface="Wingdings" panose="05000000000000000000" pitchFamily="2" charset="2"/>
              </a:rPr>
              <a:t>Failure rates consolidated from those reported in literature and vetted</a:t>
            </a:r>
            <a:r>
              <a:rPr lang="en-US" sz="1600" dirty="0" smtClean="0">
                <a:sym typeface="Wingdings" panose="05000000000000000000" pitchFamily="2" charset="2"/>
              </a:rPr>
              <a:t> device datasheets</a:t>
            </a:r>
          </a:p>
        </p:txBody>
      </p:sp>
    </p:spTree>
    <p:extLst>
      <p:ext uri="{BB962C8B-B14F-4D97-AF65-F5344CB8AC3E}">
        <p14:creationId xmlns:p14="http://schemas.microsoft.com/office/powerpoint/2010/main" val="26665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4198939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267201"/>
            <a:ext cx="4197096" cy="25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066800"/>
            <a:ext cx="42211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79549" y="4020820"/>
            <a:ext cx="215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Simplex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7499" y="4020820"/>
            <a:ext cx="295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Arial Black"/>
              </a:rPr>
              <a:t>Adaptive TMR</a:t>
            </a: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267200"/>
            <a:ext cx="4224528" cy="25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 bwMode="auto">
          <a:xfrm>
            <a:off x="3429000" y="2895600"/>
            <a:ext cx="304800" cy="64008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077200" y="2179320"/>
            <a:ext cx="304800" cy="64008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0" y="115318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Higher Lifetime predicted with Adaptive TMR </a:t>
            </a:r>
          </a:p>
        </p:txBody>
      </p:sp>
      <p:cxnSp>
        <p:nvCxnSpPr>
          <p:cNvPr id="55" name="Straight Arrow Connector 54"/>
          <p:cNvCxnSpPr>
            <a:stCxn id="54" idx="2"/>
            <a:endCxn id="49" idx="7"/>
          </p:cNvCxnSpPr>
          <p:nvPr/>
        </p:nvCxnSpPr>
        <p:spPr bwMode="auto">
          <a:xfrm flipH="1">
            <a:off x="3689163" y="1891844"/>
            <a:ext cx="882837" cy="109749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54" idx="2"/>
            <a:endCxn id="50" idx="1"/>
          </p:cNvCxnSpPr>
          <p:nvPr/>
        </p:nvCxnSpPr>
        <p:spPr bwMode="auto">
          <a:xfrm>
            <a:off x="4572000" y="1891844"/>
            <a:ext cx="3549837" cy="3812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4343400"/>
            <a:ext cx="1655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High Amorphous Resource Pool (ARP) size  required with Adaptive TMR</a:t>
            </a:r>
          </a:p>
        </p:txBody>
      </p:sp>
      <p:cxnSp>
        <p:nvCxnSpPr>
          <p:cNvPr id="65" name="Straight Arrow Connector 64"/>
          <p:cNvCxnSpPr>
            <a:stCxn id="64" idx="2"/>
            <a:endCxn id="67" idx="7"/>
          </p:cNvCxnSpPr>
          <p:nvPr/>
        </p:nvCxnSpPr>
        <p:spPr bwMode="auto">
          <a:xfrm flipH="1">
            <a:off x="3689163" y="5512951"/>
            <a:ext cx="872446" cy="34520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Oval 66"/>
          <p:cNvSpPr/>
          <p:nvPr/>
        </p:nvSpPr>
        <p:spPr bwMode="auto">
          <a:xfrm>
            <a:off x="3429000" y="5791200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001000" y="5334000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endParaRPr lang="en-US" sz="3200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cxnSp>
        <p:nvCxnSpPr>
          <p:cNvPr id="71" name="Straight Arrow Connector 70"/>
          <p:cNvCxnSpPr>
            <a:stCxn id="64" idx="2"/>
            <a:endCxn id="68" idx="3"/>
          </p:cNvCxnSpPr>
          <p:nvPr/>
        </p:nvCxnSpPr>
        <p:spPr bwMode="auto">
          <a:xfrm>
            <a:off x="4561609" y="5512951"/>
            <a:ext cx="3484028" cy="2112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595313" y="3027363"/>
          <a:ext cx="2414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0" name="Equation" r:id="rId8" imgW="2159000" imgH="482600" progId="Equation.3">
                  <p:embed/>
                </p:oleObj>
              </mc:Choice>
              <mc:Fallback>
                <p:oleObj name="Equation" r:id="rId8" imgW="2159000" imgH="482600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027363"/>
                        <a:ext cx="241458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722948" y="5544503"/>
          <a:ext cx="1475528" cy="55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1" name="Equation" r:id="rId10" imgW="1282700" imgH="482600" progId="Equation.3">
                  <p:embed/>
                </p:oleObj>
              </mc:Choice>
              <mc:Fallback>
                <p:oleObj name="Equation" r:id="rId10" imgW="1282700" imgH="482600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8" y="5544503"/>
                        <a:ext cx="1475528" cy="551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>
            <a:stCxn id="49" idx="4"/>
            <a:endCxn id="67" idx="0"/>
          </p:cNvCxnSpPr>
          <p:nvPr/>
        </p:nvCxnSpPr>
        <p:spPr bwMode="auto">
          <a:xfrm>
            <a:off x="3581400" y="3535680"/>
            <a:ext cx="0" cy="22555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219200" y="4876800"/>
            <a:ext cx="296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Narrow" pitchFamily="34" charset="0"/>
              </a:rPr>
              <a:t>Resource constrained</a:t>
            </a:r>
            <a:endParaRPr lang="en-US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141288"/>
            <a:ext cx="9143999" cy="762000"/>
          </a:xfrm>
        </p:spPr>
        <p:txBody>
          <a:bodyPr/>
          <a:lstStyle/>
          <a:p>
            <a:r>
              <a:rPr lang="en-US" dirty="0" smtClean="0">
                <a:ea typeface="MS Mincho" pitchFamily="49" charset="-128"/>
                <a:cs typeface="Times New Roman" pitchFamily="18" charset="0"/>
              </a:rPr>
              <a:t>MCNC Benchmarks </a:t>
            </a:r>
            <a:br>
              <a:rPr lang="en-US" dirty="0" smtClean="0">
                <a:ea typeface="MS Mincho" pitchFamily="49" charset="-128"/>
                <a:cs typeface="Times New Roman" pitchFamily="18" charset="0"/>
              </a:rPr>
            </a:br>
            <a:r>
              <a:rPr lang="en-US" sz="2000" b="1" dirty="0" smtClean="0">
                <a:latin typeface="+mn-lt"/>
                <a:ea typeface="MS Mincho" pitchFamily="49" charset="-128"/>
                <a:cs typeface="Times New Roman" pitchFamily="18" charset="0"/>
              </a:rPr>
              <a:t>Sustainability Analysis: 100% QOR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E4E1DE-C728-4BC0-A8FA-A6DF0FDCFF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92680" y="17746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100%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49" y="60207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100%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302550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100%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19672" y="578766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0070C0"/>
                </a:solidFill>
              </a:rPr>
              <a:t>QOR: 100%</a:t>
            </a:r>
          </a:p>
        </p:txBody>
      </p:sp>
    </p:spTree>
    <p:extLst>
      <p:ext uri="{BB962C8B-B14F-4D97-AF65-F5344CB8AC3E}">
        <p14:creationId xmlns:p14="http://schemas.microsoft.com/office/powerpoint/2010/main" val="188127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F CAL Design Master">
  <a:themeElements>
    <a:clrScheme name="UCF CAL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CF CAL Design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FF0000"/>
          </a:solidFill>
          <a:miter lim="800000"/>
          <a:headEnd/>
          <a:tailEnd/>
        </a:ln>
        <a:effectLst/>
      </a:spPr>
      <a:bodyPr wrap="square" rtlCol="0" anchor="ctr">
        <a:spAutoFit/>
      </a:bodyPr>
      <a:lstStyle>
        <a:defPPr algn="ctr">
          <a:defRPr sz="3200" b="1" i="1" dirty="0">
            <a:solidFill>
              <a:srgbClr val="FF0000"/>
            </a:solidFill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CF CAL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F CAL Design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UCF CAL Design Master">
  <a:themeElements>
    <a:clrScheme name="UCF CAL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CF CAL Design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FF0000"/>
          </a:solidFill>
          <a:miter lim="800000"/>
          <a:headEnd/>
          <a:tailEnd/>
        </a:ln>
        <a:effectLst/>
      </a:spPr>
      <a:bodyPr wrap="square" rtlCol="0" anchor="ctr">
        <a:spAutoFit/>
      </a:bodyPr>
      <a:lstStyle>
        <a:defPPr algn="ctr">
          <a:defRPr sz="3200" b="1" i="1" dirty="0">
            <a:solidFill>
              <a:srgbClr val="FF0000"/>
            </a:solidFill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CF CAL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F CAL Design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CF CAL Design Master">
  <a:themeElements>
    <a:clrScheme name="UCF CAL Desig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CF CAL Design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FF0000"/>
          </a:solidFill>
          <a:miter lim="800000"/>
          <a:headEnd/>
          <a:tailEnd/>
        </a:ln>
        <a:effectLst/>
      </a:spPr>
      <a:bodyPr wrap="square" rtlCol="0" anchor="ctr">
        <a:spAutoFit/>
      </a:bodyPr>
      <a:lstStyle>
        <a:defPPr algn="ctr">
          <a:defRPr sz="3200" b="1" i="1" dirty="0">
            <a:solidFill>
              <a:srgbClr val="FF0000"/>
            </a:solidFill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CF CAL Desig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F CAL Design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F CAL Design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25083</TotalTime>
  <Pages>15</Pages>
  <Words>2136</Words>
  <Application>Microsoft Office PowerPoint</Application>
  <PresentationFormat>On-screen Show (4:3)</PresentationFormat>
  <Paragraphs>507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UCF CAL Design Master</vt:lpstr>
      <vt:lpstr>3_UCF CAL Design Master</vt:lpstr>
      <vt:lpstr>2_UCF CAL Design Master</vt:lpstr>
      <vt:lpstr>Visio</vt:lpstr>
      <vt:lpstr>Microsoft Equation 3.0</vt:lpstr>
      <vt:lpstr>Equation</vt:lpstr>
      <vt:lpstr>Sustainability Assurance Modeling for SRAM-based FPGA Evolutionary Self-Repair </vt:lpstr>
      <vt:lpstr>“Beyond Redundancy”</vt:lpstr>
      <vt:lpstr>Role of Sustainability</vt:lpstr>
      <vt:lpstr>Modeling Approach  Probabilistic Model based on EHW repair statistics </vt:lpstr>
      <vt:lpstr>Sustainability Modeling Using amorphous spares to meet mission objectives </vt:lpstr>
      <vt:lpstr>Sustainability Modeling Model parameters for EHW</vt:lpstr>
      <vt:lpstr>Analytical Model  Example mechanisms of autonomous recovery</vt:lpstr>
      <vt:lpstr>Sustainability Model Application</vt:lpstr>
      <vt:lpstr>MCNC Benchmarks  Sustainability Analysis: 100% QOR</vt:lpstr>
      <vt:lpstr>MCNC Benchmarks  Sustainability Analysis: 95% QOR</vt:lpstr>
      <vt:lpstr>NASA MESSENGER  Sobel-Edge Detector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SRAM-Based FPGA Fault Characteristics</vt:lpstr>
      <vt:lpstr>In Paper: Mission Sustainability  Analytical Model </vt:lpstr>
      <vt:lpstr>Device Degradation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&lt;Technical Topic&gt;</dc:title>
  <dc:creator>Dr. DeMara</dc:creator>
  <cp:lastModifiedBy>Serina</cp:lastModifiedBy>
  <cp:revision>905</cp:revision>
  <cp:lastPrinted>2000-04-19T19:21:04Z</cp:lastPrinted>
  <dcterms:created xsi:type="dcterms:W3CDTF">2001-08-17T20:25:04Z</dcterms:created>
  <dcterms:modified xsi:type="dcterms:W3CDTF">2014-12-11T04:30:32Z</dcterms:modified>
</cp:coreProperties>
</file>